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66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288858"/>
            <a:ext cx="4869180" cy="3651885"/>
          </a:xfrm>
          <a:prstGeom prst="rect">
            <a:avLst/>
          </a:prstGeom>
        </p:spPr>
      </p:pic>
      <p:sp>
        <p:nvSpPr>
          <p:cNvPr id="6" name="Text 1"/>
          <p:cNvSpPr/>
          <p:nvPr/>
        </p:nvSpPr>
        <p:spPr>
          <a:xfrm>
            <a:off x="6350437" y="989290"/>
            <a:ext cx="7415927" cy="2004060"/>
          </a:xfrm>
          <a:prstGeom prst="rect">
            <a:avLst/>
          </a:prstGeom>
          <a:noFill/>
          <a:ln/>
        </p:spPr>
        <p:txBody>
          <a:bodyPr wrap="square" rtlCol="0" anchor="t"/>
          <a:lstStyle/>
          <a:p>
            <a:pPr marL="0" indent="0">
              <a:lnSpc>
                <a:spcPts val="7890"/>
              </a:lnSpc>
              <a:buNone/>
            </a:pPr>
            <a:r>
              <a:rPr lang="en-US" sz="6312" b="1" kern="0" spc="-126" dirty="0">
                <a:solidFill>
                  <a:srgbClr val="D73AD7"/>
                </a:solidFill>
                <a:latin typeface="Source Serif Pro" pitchFamily="34" charset="0"/>
                <a:ea typeface="Source Serif Pro" pitchFamily="34" charset="-122"/>
                <a:cs typeface="Source Serif Pro" pitchFamily="34" charset="-120"/>
              </a:rPr>
              <a:t>Weather Detection Application</a:t>
            </a:r>
            <a:endParaRPr lang="en-US" sz="6312" dirty="0"/>
          </a:p>
        </p:txBody>
      </p:sp>
      <p:sp>
        <p:nvSpPr>
          <p:cNvPr id="7" name="Text 2"/>
          <p:cNvSpPr/>
          <p:nvPr/>
        </p:nvSpPr>
        <p:spPr>
          <a:xfrm>
            <a:off x="6350437" y="3363635"/>
            <a:ext cx="4647248" cy="580787"/>
          </a:xfrm>
          <a:prstGeom prst="rect">
            <a:avLst/>
          </a:prstGeom>
          <a:noFill/>
          <a:ln/>
        </p:spPr>
        <p:txBody>
          <a:bodyPr wrap="none" rtlCol="0" anchor="t"/>
          <a:lstStyle/>
          <a:p>
            <a:pPr marL="0" indent="0">
              <a:lnSpc>
                <a:spcPts val="4574"/>
              </a:lnSpc>
              <a:buNone/>
            </a:pPr>
            <a:r>
              <a:rPr lang="en-US" sz="3659" b="1" kern="0" spc="-73" dirty="0">
                <a:solidFill>
                  <a:srgbClr val="AEE4BD"/>
                </a:solidFill>
                <a:latin typeface="Source Serif Pro" pitchFamily="34" charset="0"/>
                <a:ea typeface="Source Serif Pro" pitchFamily="34" charset="-122"/>
                <a:cs typeface="Source Serif Pro" pitchFamily="34" charset="-120"/>
              </a:rPr>
              <a:t>INTRODUCTION</a:t>
            </a:r>
            <a:endParaRPr lang="en-US" sz="3659" dirty="0"/>
          </a:p>
        </p:txBody>
      </p:sp>
      <p:sp>
        <p:nvSpPr>
          <p:cNvPr id="8" name="Text 3"/>
          <p:cNvSpPr/>
          <p:nvPr/>
        </p:nvSpPr>
        <p:spPr>
          <a:xfrm>
            <a:off x="6350437" y="4314706"/>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 This weather detection application provides accurate and up-to-date information about the weather in your local area and around the world. With a user-friendly interface and customizable features, you can stay informed and prepared for any weather conditions.</a:t>
            </a:r>
            <a:endParaRPr lang="en-US" sz="1944" dirty="0"/>
          </a:p>
        </p:txBody>
      </p:sp>
      <p:sp>
        <p:nvSpPr>
          <p:cNvPr id="9" name="Text 4"/>
          <p:cNvSpPr/>
          <p:nvPr/>
        </p:nvSpPr>
        <p:spPr>
          <a:xfrm>
            <a:off x="6350437" y="6172557"/>
            <a:ext cx="7415927" cy="395049"/>
          </a:xfrm>
          <a:prstGeom prst="rect">
            <a:avLst/>
          </a:prstGeom>
          <a:noFill/>
          <a:ln/>
        </p:spPr>
        <p:txBody>
          <a:bodyPr wrap="none" rtlCol="0" anchor="t"/>
          <a:lstStyle/>
          <a:p>
            <a:pPr marL="0" indent="0" algn="r">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G.SHANTHI RANI(192210129)</a:t>
            </a:r>
            <a:endParaRPr lang="en-US" sz="1944" dirty="0"/>
          </a:p>
        </p:txBody>
      </p:sp>
      <p:sp>
        <p:nvSpPr>
          <p:cNvPr id="10" name="Text 5"/>
          <p:cNvSpPr/>
          <p:nvPr/>
        </p:nvSpPr>
        <p:spPr>
          <a:xfrm>
            <a:off x="6350437" y="6845260"/>
            <a:ext cx="7415927" cy="395049"/>
          </a:xfrm>
          <a:prstGeom prst="rect">
            <a:avLst/>
          </a:prstGeom>
          <a:noFill/>
          <a:ln/>
        </p:spPr>
        <p:txBody>
          <a:bodyPr wrap="none" rtlCol="0" anchor="t"/>
          <a:lstStyle/>
          <a:p>
            <a:pPr marL="0" indent="0" algn="r">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M.SHIVANI REDDY(192210275)</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30433"/>
          </a:xfrm>
          <a:prstGeom prst="rect">
            <a:avLst/>
          </a:prstGeom>
        </p:spPr>
      </p:pic>
      <p:sp>
        <p:nvSpPr>
          <p:cNvPr id="5" name="Shape 1"/>
          <p:cNvSpPr/>
          <p:nvPr/>
        </p:nvSpPr>
        <p:spPr>
          <a:xfrm>
            <a:off x="0" y="0"/>
            <a:ext cx="14630400" cy="8230433"/>
          </a:xfrm>
          <a:prstGeom prst="roundRect">
            <a:avLst>
              <a:gd name="adj" fmla="val 1718"/>
            </a:avLst>
          </a:prstGeom>
          <a:solidFill>
            <a:srgbClr val="FFFFFF">
              <a:alpha val="85000"/>
            </a:srgbClr>
          </a:solidFill>
          <a:ln/>
        </p:spPr>
      </p:sp>
      <p:sp>
        <p:nvSpPr>
          <p:cNvPr id="6" name="Text 2"/>
          <p:cNvSpPr/>
          <p:nvPr/>
        </p:nvSpPr>
        <p:spPr>
          <a:xfrm>
            <a:off x="2267903" y="539948"/>
            <a:ext cx="6375440" cy="796885"/>
          </a:xfrm>
          <a:prstGeom prst="rect">
            <a:avLst/>
          </a:prstGeom>
          <a:noFill/>
          <a:ln/>
        </p:spPr>
        <p:txBody>
          <a:bodyPr wrap="none" rtlCol="0" anchor="t"/>
          <a:lstStyle/>
          <a:p>
            <a:pPr marL="0" indent="0">
              <a:lnSpc>
                <a:spcPts val="6275"/>
              </a:lnSpc>
              <a:buNone/>
            </a:pPr>
            <a:r>
              <a:rPr lang="en-US" sz="5020" b="1" kern="0" spc="-100" dirty="0">
                <a:solidFill>
                  <a:srgbClr val="D73AD7"/>
                </a:solidFill>
                <a:latin typeface="Source Serif Pro" pitchFamily="34" charset="0"/>
                <a:ea typeface="Source Serif Pro" pitchFamily="34" charset="-122"/>
                <a:cs typeface="Source Serif Pro" pitchFamily="34" charset="-120"/>
              </a:rPr>
              <a:t>output:</a:t>
            </a:r>
            <a:endParaRPr lang="en-US" sz="5020" dirty="0"/>
          </a:p>
        </p:txBody>
      </p:sp>
      <p:sp>
        <p:nvSpPr>
          <p:cNvPr id="7" name="Text 3"/>
          <p:cNvSpPr/>
          <p:nvPr/>
        </p:nvSpPr>
        <p:spPr>
          <a:xfrm>
            <a:off x="2267903" y="1631275"/>
            <a:ext cx="10094476" cy="314087"/>
          </a:xfrm>
          <a:prstGeom prst="rect">
            <a:avLst/>
          </a:prstGeom>
          <a:noFill/>
          <a:ln/>
        </p:spPr>
        <p:txBody>
          <a:bodyPr wrap="none" rtlCol="0" anchor="t"/>
          <a:lstStyle/>
          <a:p>
            <a:pPr marL="0" indent="0">
              <a:lnSpc>
                <a:spcPts val="2474"/>
              </a:lnSpc>
              <a:buNone/>
            </a:pPr>
            <a:r>
              <a:rPr lang="en-US" sz="1546" kern="0" spc="-31" dirty="0">
                <a:solidFill>
                  <a:srgbClr val="272525"/>
                </a:solidFill>
                <a:latin typeface="Source Sans Pro" pitchFamily="34" charset="0"/>
                <a:ea typeface="Source Sans Pro" pitchFamily="34" charset="-122"/>
                <a:cs typeface="Source Sans Pro" pitchFamily="34" charset="-120"/>
              </a:rPr>
              <a:t>Stay informed and prepared with real-time weather alerts and forecasts.</a:t>
            </a:r>
            <a:endParaRPr lang="en-US" sz="1546" dirty="0"/>
          </a:p>
        </p:txBody>
      </p:sp>
      <p:pic>
        <p:nvPicPr>
          <p:cNvPr id="8" name="Image 2" descr="preencoded.png"/>
          <p:cNvPicPr>
            <a:picLocks noChangeAspect="1"/>
          </p:cNvPicPr>
          <p:nvPr/>
        </p:nvPicPr>
        <p:blipFill>
          <a:blip r:embed="rId5"/>
          <a:stretch>
            <a:fillRect/>
          </a:stretch>
        </p:blipFill>
        <p:spPr>
          <a:xfrm>
            <a:off x="2267903" y="2166223"/>
            <a:ext cx="10094476" cy="4989314"/>
          </a:xfrm>
          <a:prstGeom prst="rect">
            <a:avLst/>
          </a:prstGeom>
        </p:spPr>
      </p:pic>
      <p:sp>
        <p:nvSpPr>
          <p:cNvPr id="9" name="Text 4"/>
          <p:cNvSpPr/>
          <p:nvPr/>
        </p:nvSpPr>
        <p:spPr>
          <a:xfrm>
            <a:off x="2267903" y="7376398"/>
            <a:ext cx="10094476" cy="314087"/>
          </a:xfrm>
          <a:prstGeom prst="rect">
            <a:avLst/>
          </a:prstGeom>
          <a:noFill/>
          <a:ln/>
        </p:spPr>
        <p:txBody>
          <a:bodyPr wrap="none" rtlCol="0" anchor="t"/>
          <a:lstStyle/>
          <a:p>
            <a:pPr marL="0" indent="0">
              <a:lnSpc>
                <a:spcPts val="2474"/>
              </a:lnSpc>
              <a:buNone/>
            </a:pPr>
            <a:endParaRPr lang="en-US" sz="154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774269" y="594003"/>
            <a:ext cx="5071824" cy="634008"/>
          </a:xfrm>
          <a:prstGeom prst="rect">
            <a:avLst/>
          </a:prstGeom>
          <a:noFill/>
          <a:ln/>
        </p:spPr>
        <p:txBody>
          <a:bodyPr wrap="none" rtlCol="0" anchor="t"/>
          <a:lstStyle/>
          <a:p>
            <a:pPr marL="0" indent="0">
              <a:lnSpc>
                <a:spcPts val="4992"/>
              </a:lnSpc>
              <a:buNone/>
            </a:pPr>
            <a:r>
              <a:rPr lang="en-US" sz="3994" b="1" kern="0" spc="-80" dirty="0">
                <a:solidFill>
                  <a:srgbClr val="D73AD7"/>
                </a:solidFill>
                <a:latin typeface="Source Serif Pro" pitchFamily="34" charset="0"/>
                <a:ea typeface="Source Serif Pro" pitchFamily="34" charset="-122"/>
                <a:cs typeface="Source Serif Pro" pitchFamily="34" charset="-120"/>
              </a:rPr>
              <a:t>step2:</a:t>
            </a:r>
            <a:endParaRPr lang="en-US" sz="3994" dirty="0"/>
          </a:p>
        </p:txBody>
      </p:sp>
      <p:pic>
        <p:nvPicPr>
          <p:cNvPr id="5" name="Image 1" descr="preencoded.png"/>
          <p:cNvPicPr>
            <a:picLocks noChangeAspect="1"/>
          </p:cNvPicPr>
          <p:nvPr/>
        </p:nvPicPr>
        <p:blipFill>
          <a:blip r:embed="rId4"/>
          <a:stretch>
            <a:fillRect/>
          </a:stretch>
        </p:blipFill>
        <p:spPr>
          <a:xfrm>
            <a:off x="1774269" y="1659017"/>
            <a:ext cx="11081861" cy="4802029"/>
          </a:xfrm>
          <a:prstGeom prst="rect">
            <a:avLst/>
          </a:prstGeom>
        </p:spPr>
      </p:pic>
      <p:sp>
        <p:nvSpPr>
          <p:cNvPr id="6" name="Text 2"/>
          <p:cNvSpPr/>
          <p:nvPr/>
        </p:nvSpPr>
        <p:spPr>
          <a:xfrm>
            <a:off x="1774269" y="6703457"/>
            <a:ext cx="11081861" cy="344805"/>
          </a:xfrm>
          <a:prstGeom prst="rect">
            <a:avLst/>
          </a:prstGeom>
          <a:noFill/>
          <a:ln/>
        </p:spPr>
        <p:txBody>
          <a:bodyPr wrap="none" rtlCol="0" anchor="t"/>
          <a:lstStyle/>
          <a:p>
            <a:pPr marL="0" indent="0">
              <a:lnSpc>
                <a:spcPts val="2716"/>
              </a:lnSpc>
              <a:buNone/>
            </a:pPr>
            <a:endParaRPr lang="en-US" sz="1697" dirty="0"/>
          </a:p>
        </p:txBody>
      </p:sp>
      <p:sp>
        <p:nvSpPr>
          <p:cNvPr id="7" name="Text 3"/>
          <p:cNvSpPr/>
          <p:nvPr/>
        </p:nvSpPr>
        <p:spPr>
          <a:xfrm>
            <a:off x="1774269" y="7290673"/>
            <a:ext cx="11081861" cy="344805"/>
          </a:xfrm>
          <a:prstGeom prst="rect">
            <a:avLst/>
          </a:prstGeom>
          <a:noFill/>
          <a:ln/>
        </p:spPr>
        <p:txBody>
          <a:bodyPr wrap="none" rtlCol="0" anchor="t"/>
          <a:lstStyle/>
          <a:p>
            <a:pPr marL="0" indent="0">
              <a:lnSpc>
                <a:spcPts val="2716"/>
              </a:lnSpc>
              <a:buNone/>
            </a:pPr>
            <a:endParaRPr lang="en-US" sz="169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FFFFFF">
              <a:alpha val="85000"/>
            </a:srgbClr>
          </a:solidFill>
          <a:ln/>
        </p:spPr>
      </p:sp>
      <p:sp>
        <p:nvSpPr>
          <p:cNvPr id="6" name="Text 2"/>
          <p:cNvSpPr/>
          <p:nvPr/>
        </p:nvSpPr>
        <p:spPr>
          <a:xfrm>
            <a:off x="968693" y="2120027"/>
            <a:ext cx="5809059"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Software Used</a:t>
            </a:r>
            <a:endParaRPr lang="en-US" sz="4574" dirty="0"/>
          </a:p>
        </p:txBody>
      </p:sp>
      <p:sp>
        <p:nvSpPr>
          <p:cNvPr id="7" name="Text 3"/>
          <p:cNvSpPr/>
          <p:nvPr/>
        </p:nvSpPr>
        <p:spPr>
          <a:xfrm>
            <a:off x="968693" y="3216354"/>
            <a:ext cx="12692896"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Our weather detection application was developed using the following tools:</a:t>
            </a:r>
            <a:endParaRPr lang="en-US" sz="1944" dirty="0"/>
          </a:p>
        </p:txBody>
      </p:sp>
      <p:sp>
        <p:nvSpPr>
          <p:cNvPr id="8" name="Shape 4"/>
          <p:cNvSpPr/>
          <p:nvPr/>
        </p:nvSpPr>
        <p:spPr>
          <a:xfrm>
            <a:off x="968693" y="3889058"/>
            <a:ext cx="6223040" cy="2220516"/>
          </a:xfrm>
          <a:prstGeom prst="roundRect">
            <a:avLst>
              <a:gd name="adj" fmla="val 4670"/>
            </a:avLst>
          </a:prstGeom>
          <a:solidFill>
            <a:srgbClr val="F4D4F7"/>
          </a:solidFill>
          <a:ln w="15240">
            <a:solidFill>
              <a:srgbClr val="DABADD"/>
            </a:solidFill>
            <a:prstDash val="solid"/>
          </a:ln>
        </p:spPr>
      </p:sp>
      <p:sp>
        <p:nvSpPr>
          <p:cNvPr id="9" name="Text 5"/>
          <p:cNvSpPr/>
          <p:nvPr/>
        </p:nvSpPr>
        <p:spPr>
          <a:xfrm>
            <a:off x="1230749" y="4151114"/>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Chrome</a:t>
            </a:r>
            <a:endParaRPr lang="en-US" sz="2287" dirty="0"/>
          </a:p>
        </p:txBody>
      </p:sp>
      <p:sp>
        <p:nvSpPr>
          <p:cNvPr id="10" name="Text 6"/>
          <p:cNvSpPr/>
          <p:nvPr/>
        </p:nvSpPr>
        <p:spPr>
          <a:xfrm>
            <a:off x="1230749" y="4662368"/>
            <a:ext cx="5698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Our web application is optimized for the Chrome browser, providing a smooth and responsive user experience.</a:t>
            </a:r>
            <a:endParaRPr lang="en-US" sz="1944" dirty="0"/>
          </a:p>
        </p:txBody>
      </p:sp>
      <p:sp>
        <p:nvSpPr>
          <p:cNvPr id="11" name="Shape 7"/>
          <p:cNvSpPr/>
          <p:nvPr/>
        </p:nvSpPr>
        <p:spPr>
          <a:xfrm>
            <a:off x="7438549" y="3889058"/>
            <a:ext cx="6223040" cy="2220516"/>
          </a:xfrm>
          <a:prstGeom prst="roundRect">
            <a:avLst>
              <a:gd name="adj" fmla="val 4670"/>
            </a:avLst>
          </a:prstGeom>
          <a:solidFill>
            <a:srgbClr val="F4D4F7"/>
          </a:solidFill>
          <a:ln w="15240">
            <a:solidFill>
              <a:srgbClr val="DABADD"/>
            </a:solidFill>
            <a:prstDash val="solid"/>
          </a:ln>
        </p:spPr>
      </p:sp>
      <p:sp>
        <p:nvSpPr>
          <p:cNvPr id="12" name="Text 8"/>
          <p:cNvSpPr/>
          <p:nvPr/>
        </p:nvSpPr>
        <p:spPr>
          <a:xfrm>
            <a:off x="7700605" y="4151114"/>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XAMPP</a:t>
            </a:r>
            <a:endParaRPr lang="en-US" sz="2287" dirty="0"/>
          </a:p>
        </p:txBody>
      </p:sp>
      <p:sp>
        <p:nvSpPr>
          <p:cNvPr id="13" name="Text 9"/>
          <p:cNvSpPr/>
          <p:nvPr/>
        </p:nvSpPr>
        <p:spPr>
          <a:xfrm>
            <a:off x="7700605" y="4662368"/>
            <a:ext cx="56989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backend of our application runs on the XAMPP open-source web server solution, ensuring reliable and scalable performance.</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FFFFF">
              <a:alpha val="75000"/>
            </a:srgbClr>
          </a:solidFill>
          <a:ln/>
        </p:spPr>
      </p:sp>
      <p:sp>
        <p:nvSpPr>
          <p:cNvPr id="4" name="Text 1"/>
          <p:cNvSpPr/>
          <p:nvPr/>
        </p:nvSpPr>
        <p:spPr>
          <a:xfrm>
            <a:off x="1569839" y="614601"/>
            <a:ext cx="5258872" cy="657344"/>
          </a:xfrm>
          <a:prstGeom prst="rect">
            <a:avLst/>
          </a:prstGeom>
          <a:noFill/>
          <a:ln/>
        </p:spPr>
        <p:txBody>
          <a:bodyPr wrap="none" rtlCol="0" anchor="t"/>
          <a:lstStyle/>
          <a:p>
            <a:pPr marL="0" indent="0">
              <a:lnSpc>
                <a:spcPts val="5176"/>
              </a:lnSpc>
              <a:buNone/>
            </a:pPr>
            <a:r>
              <a:rPr lang="en-US" sz="4141" b="1" kern="0" spc="-83" dirty="0">
                <a:solidFill>
                  <a:srgbClr val="D73AD7"/>
                </a:solidFill>
                <a:latin typeface="Source Serif Pro" pitchFamily="34" charset="0"/>
                <a:ea typeface="Source Serif Pro" pitchFamily="34" charset="-122"/>
                <a:cs typeface="Source Serif Pro" pitchFamily="34" charset="-120"/>
              </a:rPr>
              <a:t>Flow chart:</a:t>
            </a:r>
            <a:endParaRPr lang="en-US" sz="4141" dirty="0"/>
          </a:p>
        </p:txBody>
      </p:sp>
      <p:pic>
        <p:nvPicPr>
          <p:cNvPr id="5" name="Image 1" descr="preencoded.png"/>
          <p:cNvPicPr>
            <a:picLocks noChangeAspect="1"/>
          </p:cNvPicPr>
          <p:nvPr/>
        </p:nvPicPr>
        <p:blipFill>
          <a:blip r:embed="rId4"/>
          <a:stretch>
            <a:fillRect/>
          </a:stretch>
        </p:blipFill>
        <p:spPr>
          <a:xfrm>
            <a:off x="1569839" y="1718905"/>
            <a:ext cx="8153638" cy="5288518"/>
          </a:xfrm>
          <a:prstGeom prst="rect">
            <a:avLst/>
          </a:prstGeom>
        </p:spPr>
      </p:pic>
      <p:sp>
        <p:nvSpPr>
          <p:cNvPr id="6" name="Text 2"/>
          <p:cNvSpPr/>
          <p:nvPr/>
        </p:nvSpPr>
        <p:spPr>
          <a:xfrm>
            <a:off x="1569839" y="7258764"/>
            <a:ext cx="11490603" cy="357545"/>
          </a:xfrm>
          <a:prstGeom prst="rect">
            <a:avLst/>
          </a:prstGeom>
          <a:noFill/>
          <a:ln/>
        </p:spPr>
        <p:txBody>
          <a:bodyPr wrap="none" rtlCol="0" anchor="t"/>
          <a:lstStyle/>
          <a:p>
            <a:pPr marL="0" indent="0">
              <a:lnSpc>
                <a:spcPts val="2816"/>
              </a:lnSpc>
              <a:buNone/>
            </a:pPr>
            <a:endParaRPr lang="en-US" sz="176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402443"/>
            <a:ext cx="4869061" cy="3424595"/>
          </a:xfrm>
          <a:prstGeom prst="rect">
            <a:avLst/>
          </a:prstGeom>
        </p:spPr>
      </p:pic>
      <p:sp>
        <p:nvSpPr>
          <p:cNvPr id="6" name="Text 1"/>
          <p:cNvSpPr/>
          <p:nvPr/>
        </p:nvSpPr>
        <p:spPr>
          <a:xfrm>
            <a:off x="6350437" y="2776538"/>
            <a:ext cx="5809059"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Conclusion</a:t>
            </a:r>
            <a:endParaRPr lang="en-US" sz="4574" dirty="0"/>
          </a:p>
        </p:txBody>
      </p:sp>
      <p:sp>
        <p:nvSpPr>
          <p:cNvPr id="7" name="Text 2"/>
          <p:cNvSpPr/>
          <p:nvPr/>
        </p:nvSpPr>
        <p:spPr>
          <a:xfrm>
            <a:off x="6350437" y="3872865"/>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With our advanced weather detection application, you can stay one step ahead of the elements and make informed decisions to protect yourself and your loved ones. Download the app today and experience the ultimate in weather monitoring and preparedness.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2237065"/>
            <a:ext cx="7755255"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Weather Detection Application</a:t>
            </a:r>
            <a:endParaRPr lang="en-US" sz="4574" dirty="0"/>
          </a:p>
        </p:txBody>
      </p:sp>
      <p:sp>
        <p:nvSpPr>
          <p:cNvPr id="5" name="Text 2"/>
          <p:cNvSpPr/>
          <p:nvPr/>
        </p:nvSpPr>
        <p:spPr>
          <a:xfrm>
            <a:off x="968693" y="3580209"/>
            <a:ext cx="2904530" cy="363141"/>
          </a:xfrm>
          <a:prstGeom prst="rect">
            <a:avLst/>
          </a:prstGeom>
          <a:noFill/>
          <a:ln/>
        </p:spPr>
        <p:txBody>
          <a:bodyPr wrap="none" rtlCol="0" anchor="t"/>
          <a:lstStyle/>
          <a:p>
            <a:pPr marL="0" indent="0">
              <a:lnSpc>
                <a:spcPts val="2859"/>
              </a:lnSpc>
              <a:buNone/>
            </a:pPr>
            <a:r>
              <a:rPr lang="en-US" sz="2287" b="1" kern="0" spc="-46" dirty="0">
                <a:solidFill>
                  <a:srgbClr val="D73AD7"/>
                </a:solidFill>
                <a:latin typeface="Source Serif Pro" pitchFamily="34" charset="0"/>
                <a:ea typeface="Source Serif Pro" pitchFamily="34" charset="-122"/>
                <a:cs typeface="Source Serif Pro" pitchFamily="34" charset="-120"/>
              </a:rPr>
              <a:t>Real-Time Data</a:t>
            </a:r>
            <a:endParaRPr lang="en-US" sz="2287" dirty="0"/>
          </a:p>
        </p:txBody>
      </p:sp>
      <p:sp>
        <p:nvSpPr>
          <p:cNvPr id="6" name="Text 3"/>
          <p:cNvSpPr/>
          <p:nvPr/>
        </p:nvSpPr>
        <p:spPr>
          <a:xfrm>
            <a:off x="968693" y="4190167"/>
            <a:ext cx="3828931"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Our app uses the latest weather sensors and satellite data to provide real-time updates on current conditions.</a:t>
            </a:r>
            <a:endParaRPr lang="en-US" sz="1944" dirty="0"/>
          </a:p>
        </p:txBody>
      </p:sp>
      <p:sp>
        <p:nvSpPr>
          <p:cNvPr id="7" name="Text 4"/>
          <p:cNvSpPr/>
          <p:nvPr/>
        </p:nvSpPr>
        <p:spPr>
          <a:xfrm>
            <a:off x="5407462" y="3580209"/>
            <a:ext cx="2904530" cy="363141"/>
          </a:xfrm>
          <a:prstGeom prst="rect">
            <a:avLst/>
          </a:prstGeom>
          <a:noFill/>
          <a:ln/>
        </p:spPr>
        <p:txBody>
          <a:bodyPr wrap="none" rtlCol="0" anchor="t"/>
          <a:lstStyle/>
          <a:p>
            <a:pPr marL="0" indent="0">
              <a:lnSpc>
                <a:spcPts val="2859"/>
              </a:lnSpc>
              <a:buNone/>
            </a:pPr>
            <a:r>
              <a:rPr lang="en-US" sz="2287" b="1" kern="0" spc="-46" dirty="0">
                <a:solidFill>
                  <a:srgbClr val="D73AD7"/>
                </a:solidFill>
                <a:latin typeface="Source Serif Pro" pitchFamily="34" charset="0"/>
                <a:ea typeface="Source Serif Pro" pitchFamily="34" charset="-122"/>
                <a:cs typeface="Source Serif Pro" pitchFamily="34" charset="-120"/>
              </a:rPr>
              <a:t>Detailed Forecasts</a:t>
            </a:r>
            <a:endParaRPr lang="en-US" sz="2287" dirty="0"/>
          </a:p>
        </p:txBody>
      </p:sp>
      <p:sp>
        <p:nvSpPr>
          <p:cNvPr id="8" name="Text 5"/>
          <p:cNvSpPr/>
          <p:nvPr/>
        </p:nvSpPr>
        <p:spPr>
          <a:xfrm>
            <a:off x="5407462" y="4190167"/>
            <a:ext cx="382893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Get accurate forecasts for the next 7 days, including temperature, precipitation, wind, and more.</a:t>
            </a:r>
            <a:endParaRPr lang="en-US" sz="1944" dirty="0"/>
          </a:p>
        </p:txBody>
      </p:sp>
      <p:sp>
        <p:nvSpPr>
          <p:cNvPr id="9" name="Text 6"/>
          <p:cNvSpPr/>
          <p:nvPr/>
        </p:nvSpPr>
        <p:spPr>
          <a:xfrm>
            <a:off x="9846231" y="3580209"/>
            <a:ext cx="2904530" cy="363141"/>
          </a:xfrm>
          <a:prstGeom prst="rect">
            <a:avLst/>
          </a:prstGeom>
          <a:noFill/>
          <a:ln/>
        </p:spPr>
        <p:txBody>
          <a:bodyPr wrap="none" rtlCol="0" anchor="t"/>
          <a:lstStyle/>
          <a:p>
            <a:pPr marL="0" indent="0">
              <a:lnSpc>
                <a:spcPts val="2859"/>
              </a:lnSpc>
              <a:buNone/>
            </a:pPr>
            <a:r>
              <a:rPr lang="en-US" sz="2287" b="1" kern="0" spc="-46" dirty="0">
                <a:solidFill>
                  <a:srgbClr val="D73AD7"/>
                </a:solidFill>
                <a:latin typeface="Source Serif Pro" pitchFamily="34" charset="0"/>
                <a:ea typeface="Source Serif Pro" pitchFamily="34" charset="-122"/>
                <a:cs typeface="Source Serif Pro" pitchFamily="34" charset="-120"/>
              </a:rPr>
              <a:t>Severe Weather Alerts</a:t>
            </a:r>
            <a:endParaRPr lang="en-US" sz="2287" dirty="0"/>
          </a:p>
        </p:txBody>
      </p:sp>
      <p:sp>
        <p:nvSpPr>
          <p:cNvPr id="10" name="Text 7"/>
          <p:cNvSpPr/>
          <p:nvPr/>
        </p:nvSpPr>
        <p:spPr>
          <a:xfrm>
            <a:off x="9846231" y="4190167"/>
            <a:ext cx="382893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Stay safe with immediate notifications for severe weather events like storms, floods, and extreme temperatures.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1057" y="2257663"/>
            <a:ext cx="4952167" cy="3714155"/>
          </a:xfrm>
          <a:prstGeom prst="rect">
            <a:avLst/>
          </a:prstGeom>
        </p:spPr>
      </p:pic>
      <p:sp>
        <p:nvSpPr>
          <p:cNvPr id="6" name="Text 1"/>
          <p:cNvSpPr/>
          <p:nvPr/>
        </p:nvSpPr>
        <p:spPr>
          <a:xfrm>
            <a:off x="747712" y="588288"/>
            <a:ext cx="5027057" cy="628293"/>
          </a:xfrm>
          <a:prstGeom prst="rect">
            <a:avLst/>
          </a:prstGeom>
          <a:noFill/>
          <a:ln/>
        </p:spPr>
        <p:txBody>
          <a:bodyPr wrap="none" rtlCol="0" anchor="t"/>
          <a:lstStyle/>
          <a:p>
            <a:pPr marL="0" indent="0">
              <a:lnSpc>
                <a:spcPts val="4948"/>
              </a:lnSpc>
              <a:buNone/>
            </a:pPr>
            <a:r>
              <a:rPr lang="en-US" sz="3958" b="1" kern="0" spc="-79" dirty="0">
                <a:solidFill>
                  <a:srgbClr val="D73AD7"/>
                </a:solidFill>
                <a:latin typeface="Source Serif Pro" pitchFamily="34" charset="0"/>
                <a:ea typeface="Source Serif Pro" pitchFamily="34" charset="-122"/>
                <a:cs typeface="Source Serif Pro" pitchFamily="34" charset="-120"/>
              </a:rPr>
              <a:t>Key Features</a:t>
            </a:r>
            <a:endParaRPr lang="en-US" sz="3958" dirty="0"/>
          </a:p>
        </p:txBody>
      </p:sp>
      <p:sp>
        <p:nvSpPr>
          <p:cNvPr id="7" name="Shape 2"/>
          <p:cNvSpPr/>
          <p:nvPr/>
        </p:nvSpPr>
        <p:spPr>
          <a:xfrm>
            <a:off x="747712" y="1777246"/>
            <a:ext cx="480655" cy="480655"/>
          </a:xfrm>
          <a:prstGeom prst="roundRect">
            <a:avLst>
              <a:gd name="adj" fmla="val 18669"/>
            </a:avLst>
          </a:prstGeom>
          <a:solidFill>
            <a:srgbClr val="F4D4F7"/>
          </a:solidFill>
          <a:ln w="7620">
            <a:solidFill>
              <a:srgbClr val="DABADD"/>
            </a:solidFill>
            <a:prstDash val="solid"/>
          </a:ln>
        </p:spPr>
      </p:sp>
      <p:sp>
        <p:nvSpPr>
          <p:cNvPr id="8" name="Text 3"/>
          <p:cNvSpPr/>
          <p:nvPr/>
        </p:nvSpPr>
        <p:spPr>
          <a:xfrm>
            <a:off x="912614" y="1866781"/>
            <a:ext cx="150852" cy="301585"/>
          </a:xfrm>
          <a:prstGeom prst="rect">
            <a:avLst/>
          </a:prstGeom>
          <a:noFill/>
          <a:ln/>
        </p:spPr>
        <p:txBody>
          <a:bodyPr wrap="none" rtlCol="0" anchor="t"/>
          <a:lstStyle/>
          <a:p>
            <a:pPr marL="0" indent="0" algn="ctr">
              <a:lnSpc>
                <a:spcPts val="2375"/>
              </a:lnSpc>
              <a:buNone/>
            </a:pPr>
            <a:r>
              <a:rPr lang="en-US" sz="2375" b="1" kern="0" spc="-48" dirty="0">
                <a:solidFill>
                  <a:srgbClr val="272525"/>
                </a:solidFill>
                <a:latin typeface="Source Serif Pro" pitchFamily="34" charset="0"/>
                <a:ea typeface="Source Serif Pro" pitchFamily="34" charset="-122"/>
                <a:cs typeface="Source Serif Pro" pitchFamily="34" charset="-120"/>
              </a:rPr>
              <a:t>1</a:t>
            </a:r>
            <a:endParaRPr lang="en-US" sz="2375" dirty="0"/>
          </a:p>
        </p:txBody>
      </p:sp>
      <p:sp>
        <p:nvSpPr>
          <p:cNvPr id="9" name="Text 4"/>
          <p:cNvSpPr/>
          <p:nvPr/>
        </p:nvSpPr>
        <p:spPr>
          <a:xfrm>
            <a:off x="1441966" y="1777246"/>
            <a:ext cx="2513528" cy="314087"/>
          </a:xfrm>
          <a:prstGeom prst="rect">
            <a:avLst/>
          </a:prstGeom>
          <a:noFill/>
          <a:ln/>
        </p:spPr>
        <p:txBody>
          <a:bodyPr wrap="none" rtlCol="0" anchor="t"/>
          <a:lstStyle/>
          <a:p>
            <a:pPr marL="0" indent="0">
              <a:lnSpc>
                <a:spcPts val="2474"/>
              </a:lnSpc>
              <a:buNone/>
            </a:pPr>
            <a:r>
              <a:rPr lang="en-US" sz="1979" b="1" kern="0" spc="-40" dirty="0">
                <a:solidFill>
                  <a:srgbClr val="272525"/>
                </a:solidFill>
                <a:latin typeface="Source Serif Pro" pitchFamily="34" charset="0"/>
                <a:ea typeface="Source Serif Pro" pitchFamily="34" charset="-122"/>
                <a:cs typeface="Source Serif Pro" pitchFamily="34" charset="-120"/>
              </a:rPr>
              <a:t>Intuitive Interface</a:t>
            </a:r>
            <a:endParaRPr lang="en-US" sz="1979" dirty="0"/>
          </a:p>
        </p:txBody>
      </p:sp>
      <p:sp>
        <p:nvSpPr>
          <p:cNvPr id="10" name="Text 5"/>
          <p:cNvSpPr/>
          <p:nvPr/>
        </p:nvSpPr>
        <p:spPr>
          <a:xfrm>
            <a:off x="1441966" y="2219444"/>
            <a:ext cx="6954322" cy="683419"/>
          </a:xfrm>
          <a:prstGeom prst="rect">
            <a:avLst/>
          </a:prstGeom>
          <a:noFill/>
          <a:ln/>
        </p:spPr>
        <p:txBody>
          <a:bodyPr wrap="square" rtlCol="0" anchor="t"/>
          <a:lstStyle/>
          <a:p>
            <a:pPr marL="0" indent="0">
              <a:lnSpc>
                <a:spcPts val="2692"/>
              </a:lnSpc>
              <a:buNone/>
            </a:pPr>
            <a:r>
              <a:rPr lang="en-US" sz="1682" kern="0" spc="-34" dirty="0">
                <a:solidFill>
                  <a:srgbClr val="272525"/>
                </a:solidFill>
                <a:latin typeface="Source Sans Pro" pitchFamily="34" charset="0"/>
                <a:ea typeface="Source Sans Pro" pitchFamily="34" charset="-122"/>
                <a:cs typeface="Source Sans Pro" pitchFamily="34" charset="-120"/>
              </a:rPr>
              <a:t>Our app is designed with a clean, easy-to-navigate interface that makes it simple to access the information you need.</a:t>
            </a:r>
            <a:endParaRPr lang="en-US" sz="1682" dirty="0"/>
          </a:p>
        </p:txBody>
      </p:sp>
      <p:sp>
        <p:nvSpPr>
          <p:cNvPr id="11" name="Shape 6"/>
          <p:cNvSpPr/>
          <p:nvPr/>
        </p:nvSpPr>
        <p:spPr>
          <a:xfrm>
            <a:off x="747712" y="3356729"/>
            <a:ext cx="480655" cy="480655"/>
          </a:xfrm>
          <a:prstGeom prst="roundRect">
            <a:avLst>
              <a:gd name="adj" fmla="val 18669"/>
            </a:avLst>
          </a:prstGeom>
          <a:solidFill>
            <a:srgbClr val="F4D4F7"/>
          </a:solidFill>
          <a:ln w="7620">
            <a:solidFill>
              <a:srgbClr val="DABADD"/>
            </a:solidFill>
            <a:prstDash val="solid"/>
          </a:ln>
        </p:spPr>
      </p:sp>
      <p:sp>
        <p:nvSpPr>
          <p:cNvPr id="12" name="Text 7"/>
          <p:cNvSpPr/>
          <p:nvPr/>
        </p:nvSpPr>
        <p:spPr>
          <a:xfrm>
            <a:off x="912614" y="3446264"/>
            <a:ext cx="150852" cy="301585"/>
          </a:xfrm>
          <a:prstGeom prst="rect">
            <a:avLst/>
          </a:prstGeom>
          <a:noFill/>
          <a:ln/>
        </p:spPr>
        <p:txBody>
          <a:bodyPr wrap="none" rtlCol="0" anchor="t"/>
          <a:lstStyle/>
          <a:p>
            <a:pPr marL="0" indent="0" algn="ctr">
              <a:lnSpc>
                <a:spcPts val="2375"/>
              </a:lnSpc>
              <a:buNone/>
            </a:pPr>
            <a:r>
              <a:rPr lang="en-US" sz="2375" b="1" kern="0" spc="-48" dirty="0">
                <a:solidFill>
                  <a:srgbClr val="272525"/>
                </a:solidFill>
                <a:latin typeface="Source Serif Pro" pitchFamily="34" charset="0"/>
                <a:ea typeface="Source Serif Pro" pitchFamily="34" charset="-122"/>
                <a:cs typeface="Source Serif Pro" pitchFamily="34" charset="-120"/>
              </a:rPr>
              <a:t>2</a:t>
            </a:r>
            <a:endParaRPr lang="en-US" sz="2375" dirty="0"/>
          </a:p>
        </p:txBody>
      </p:sp>
      <p:sp>
        <p:nvSpPr>
          <p:cNvPr id="13" name="Text 8"/>
          <p:cNvSpPr/>
          <p:nvPr/>
        </p:nvSpPr>
        <p:spPr>
          <a:xfrm>
            <a:off x="1441966" y="3356729"/>
            <a:ext cx="2513528" cy="314087"/>
          </a:xfrm>
          <a:prstGeom prst="rect">
            <a:avLst/>
          </a:prstGeom>
          <a:noFill/>
          <a:ln/>
        </p:spPr>
        <p:txBody>
          <a:bodyPr wrap="none" rtlCol="0" anchor="t"/>
          <a:lstStyle/>
          <a:p>
            <a:pPr marL="0" indent="0">
              <a:lnSpc>
                <a:spcPts val="2474"/>
              </a:lnSpc>
              <a:buNone/>
            </a:pPr>
            <a:r>
              <a:rPr lang="en-US" sz="1979" b="1" kern="0" spc="-40" dirty="0">
                <a:solidFill>
                  <a:srgbClr val="272525"/>
                </a:solidFill>
                <a:latin typeface="Source Serif Pro" pitchFamily="34" charset="0"/>
                <a:ea typeface="Source Serif Pro" pitchFamily="34" charset="-122"/>
                <a:cs typeface="Source Serif Pro" pitchFamily="34" charset="-120"/>
              </a:rPr>
              <a:t>Customizable Settings</a:t>
            </a:r>
            <a:endParaRPr lang="en-US" sz="1979" dirty="0"/>
          </a:p>
        </p:txBody>
      </p:sp>
      <p:sp>
        <p:nvSpPr>
          <p:cNvPr id="14" name="Text 9"/>
          <p:cNvSpPr/>
          <p:nvPr/>
        </p:nvSpPr>
        <p:spPr>
          <a:xfrm>
            <a:off x="1441966" y="3798927"/>
            <a:ext cx="6954322" cy="683419"/>
          </a:xfrm>
          <a:prstGeom prst="rect">
            <a:avLst/>
          </a:prstGeom>
          <a:noFill/>
          <a:ln/>
        </p:spPr>
        <p:txBody>
          <a:bodyPr wrap="square" rtlCol="0" anchor="t"/>
          <a:lstStyle/>
          <a:p>
            <a:pPr marL="0" indent="0">
              <a:lnSpc>
                <a:spcPts val="2692"/>
              </a:lnSpc>
              <a:buNone/>
            </a:pPr>
            <a:r>
              <a:rPr lang="en-US" sz="1682" kern="0" spc="-34" dirty="0">
                <a:solidFill>
                  <a:srgbClr val="272525"/>
                </a:solidFill>
                <a:latin typeface="Source Sans Pro" pitchFamily="34" charset="0"/>
                <a:ea typeface="Source Sans Pro" pitchFamily="34" charset="-122"/>
                <a:cs typeface="Source Sans Pro" pitchFamily="34" charset="-120"/>
              </a:rPr>
              <a:t>Personalize your experience by setting location preferences, notification settings, and more.</a:t>
            </a:r>
            <a:endParaRPr lang="en-US" sz="1682" dirty="0"/>
          </a:p>
        </p:txBody>
      </p:sp>
      <p:sp>
        <p:nvSpPr>
          <p:cNvPr id="15" name="Shape 10"/>
          <p:cNvSpPr/>
          <p:nvPr/>
        </p:nvSpPr>
        <p:spPr>
          <a:xfrm>
            <a:off x="747712" y="4936212"/>
            <a:ext cx="480655" cy="480655"/>
          </a:xfrm>
          <a:prstGeom prst="roundRect">
            <a:avLst>
              <a:gd name="adj" fmla="val 18669"/>
            </a:avLst>
          </a:prstGeom>
          <a:solidFill>
            <a:srgbClr val="F4D4F7"/>
          </a:solidFill>
          <a:ln w="7620">
            <a:solidFill>
              <a:srgbClr val="DABADD"/>
            </a:solidFill>
            <a:prstDash val="solid"/>
          </a:ln>
        </p:spPr>
      </p:sp>
      <p:sp>
        <p:nvSpPr>
          <p:cNvPr id="16" name="Text 11"/>
          <p:cNvSpPr/>
          <p:nvPr/>
        </p:nvSpPr>
        <p:spPr>
          <a:xfrm>
            <a:off x="912614" y="5025747"/>
            <a:ext cx="150852" cy="301585"/>
          </a:xfrm>
          <a:prstGeom prst="rect">
            <a:avLst/>
          </a:prstGeom>
          <a:noFill/>
          <a:ln/>
        </p:spPr>
        <p:txBody>
          <a:bodyPr wrap="none" rtlCol="0" anchor="t"/>
          <a:lstStyle/>
          <a:p>
            <a:pPr marL="0" indent="0" algn="ctr">
              <a:lnSpc>
                <a:spcPts val="2375"/>
              </a:lnSpc>
              <a:buNone/>
            </a:pPr>
            <a:r>
              <a:rPr lang="en-US" sz="2375" b="1" kern="0" spc="-48" dirty="0">
                <a:solidFill>
                  <a:srgbClr val="272525"/>
                </a:solidFill>
                <a:latin typeface="Source Serif Pro" pitchFamily="34" charset="0"/>
                <a:ea typeface="Source Serif Pro" pitchFamily="34" charset="-122"/>
                <a:cs typeface="Source Serif Pro" pitchFamily="34" charset="-120"/>
              </a:rPr>
              <a:t>3</a:t>
            </a:r>
            <a:endParaRPr lang="en-US" sz="2375" dirty="0"/>
          </a:p>
        </p:txBody>
      </p:sp>
      <p:sp>
        <p:nvSpPr>
          <p:cNvPr id="17" name="Text 12"/>
          <p:cNvSpPr/>
          <p:nvPr/>
        </p:nvSpPr>
        <p:spPr>
          <a:xfrm>
            <a:off x="1441966" y="4936212"/>
            <a:ext cx="2513528" cy="314087"/>
          </a:xfrm>
          <a:prstGeom prst="rect">
            <a:avLst/>
          </a:prstGeom>
          <a:noFill/>
          <a:ln/>
        </p:spPr>
        <p:txBody>
          <a:bodyPr wrap="none" rtlCol="0" anchor="t"/>
          <a:lstStyle/>
          <a:p>
            <a:pPr marL="0" indent="0">
              <a:lnSpc>
                <a:spcPts val="2474"/>
              </a:lnSpc>
              <a:buNone/>
            </a:pPr>
            <a:r>
              <a:rPr lang="en-US" sz="1979" b="1" kern="0" spc="-40" dirty="0">
                <a:solidFill>
                  <a:srgbClr val="272525"/>
                </a:solidFill>
                <a:latin typeface="Source Serif Pro" pitchFamily="34" charset="0"/>
                <a:ea typeface="Source Serif Pro" pitchFamily="34" charset="-122"/>
                <a:cs typeface="Source Serif Pro" pitchFamily="34" charset="-120"/>
              </a:rPr>
              <a:t>Historical Data</a:t>
            </a:r>
            <a:endParaRPr lang="en-US" sz="1979" dirty="0"/>
          </a:p>
        </p:txBody>
      </p:sp>
      <p:sp>
        <p:nvSpPr>
          <p:cNvPr id="18" name="Text 13"/>
          <p:cNvSpPr/>
          <p:nvPr/>
        </p:nvSpPr>
        <p:spPr>
          <a:xfrm>
            <a:off x="1441966" y="5378410"/>
            <a:ext cx="6954322" cy="683419"/>
          </a:xfrm>
          <a:prstGeom prst="rect">
            <a:avLst/>
          </a:prstGeom>
          <a:noFill/>
          <a:ln/>
        </p:spPr>
        <p:txBody>
          <a:bodyPr wrap="square" rtlCol="0" anchor="t"/>
          <a:lstStyle/>
          <a:p>
            <a:pPr marL="0" indent="0">
              <a:lnSpc>
                <a:spcPts val="2692"/>
              </a:lnSpc>
              <a:buNone/>
            </a:pPr>
            <a:r>
              <a:rPr lang="en-US" sz="1682" kern="0" spc="-34" dirty="0">
                <a:solidFill>
                  <a:srgbClr val="272525"/>
                </a:solidFill>
                <a:latin typeface="Source Sans Pro" pitchFamily="34" charset="0"/>
                <a:ea typeface="Source Sans Pro" pitchFamily="34" charset="-122"/>
                <a:cs typeface="Source Sans Pro" pitchFamily="34" charset="-120"/>
              </a:rPr>
              <a:t>View past weather patterns and trends to better understand the climate in your area.</a:t>
            </a:r>
            <a:endParaRPr lang="en-US" sz="1682" dirty="0"/>
          </a:p>
        </p:txBody>
      </p:sp>
      <p:sp>
        <p:nvSpPr>
          <p:cNvPr id="19" name="Shape 14"/>
          <p:cNvSpPr/>
          <p:nvPr/>
        </p:nvSpPr>
        <p:spPr>
          <a:xfrm>
            <a:off x="747712" y="6515695"/>
            <a:ext cx="480655" cy="480655"/>
          </a:xfrm>
          <a:prstGeom prst="roundRect">
            <a:avLst>
              <a:gd name="adj" fmla="val 18669"/>
            </a:avLst>
          </a:prstGeom>
          <a:solidFill>
            <a:srgbClr val="F4D4F7"/>
          </a:solidFill>
          <a:ln w="7620">
            <a:solidFill>
              <a:srgbClr val="DABADD"/>
            </a:solidFill>
            <a:prstDash val="solid"/>
          </a:ln>
        </p:spPr>
      </p:sp>
      <p:sp>
        <p:nvSpPr>
          <p:cNvPr id="20" name="Text 15"/>
          <p:cNvSpPr/>
          <p:nvPr/>
        </p:nvSpPr>
        <p:spPr>
          <a:xfrm>
            <a:off x="912614" y="6605230"/>
            <a:ext cx="150852" cy="301585"/>
          </a:xfrm>
          <a:prstGeom prst="rect">
            <a:avLst/>
          </a:prstGeom>
          <a:noFill/>
          <a:ln/>
        </p:spPr>
        <p:txBody>
          <a:bodyPr wrap="none" rtlCol="0" anchor="t"/>
          <a:lstStyle/>
          <a:p>
            <a:pPr marL="0" indent="0" algn="ctr">
              <a:lnSpc>
                <a:spcPts val="2375"/>
              </a:lnSpc>
              <a:buNone/>
            </a:pPr>
            <a:r>
              <a:rPr lang="en-US" sz="2375" b="1" kern="0" spc="-48" dirty="0">
                <a:solidFill>
                  <a:srgbClr val="272525"/>
                </a:solidFill>
                <a:latin typeface="Source Serif Pro" pitchFamily="34" charset="0"/>
                <a:ea typeface="Source Serif Pro" pitchFamily="34" charset="-122"/>
                <a:cs typeface="Source Serif Pro" pitchFamily="34" charset="-120"/>
              </a:rPr>
              <a:t>4</a:t>
            </a:r>
            <a:endParaRPr lang="en-US" sz="2375" dirty="0"/>
          </a:p>
        </p:txBody>
      </p:sp>
      <p:sp>
        <p:nvSpPr>
          <p:cNvPr id="21" name="Text 16"/>
          <p:cNvSpPr/>
          <p:nvPr/>
        </p:nvSpPr>
        <p:spPr>
          <a:xfrm>
            <a:off x="1441966" y="6515695"/>
            <a:ext cx="2513528" cy="314087"/>
          </a:xfrm>
          <a:prstGeom prst="rect">
            <a:avLst/>
          </a:prstGeom>
          <a:noFill/>
          <a:ln/>
        </p:spPr>
        <p:txBody>
          <a:bodyPr wrap="none" rtlCol="0" anchor="t"/>
          <a:lstStyle/>
          <a:p>
            <a:pPr marL="0" indent="0">
              <a:lnSpc>
                <a:spcPts val="2474"/>
              </a:lnSpc>
              <a:buNone/>
            </a:pPr>
            <a:r>
              <a:rPr lang="en-US" sz="1979" b="1" kern="0" spc="-40" dirty="0">
                <a:solidFill>
                  <a:srgbClr val="272525"/>
                </a:solidFill>
                <a:latin typeface="Source Serif Pro" pitchFamily="34" charset="0"/>
                <a:ea typeface="Source Serif Pro" pitchFamily="34" charset="-122"/>
                <a:cs typeface="Source Serif Pro" pitchFamily="34" charset="-120"/>
              </a:rPr>
              <a:t>Integrated Maps</a:t>
            </a:r>
            <a:endParaRPr lang="en-US" sz="1979" dirty="0"/>
          </a:p>
        </p:txBody>
      </p:sp>
      <p:sp>
        <p:nvSpPr>
          <p:cNvPr id="22" name="Text 17"/>
          <p:cNvSpPr/>
          <p:nvPr/>
        </p:nvSpPr>
        <p:spPr>
          <a:xfrm>
            <a:off x="1441966" y="6957893"/>
            <a:ext cx="6954322" cy="683419"/>
          </a:xfrm>
          <a:prstGeom prst="rect">
            <a:avLst/>
          </a:prstGeom>
          <a:noFill/>
          <a:ln/>
        </p:spPr>
        <p:txBody>
          <a:bodyPr wrap="square" rtlCol="0" anchor="t"/>
          <a:lstStyle/>
          <a:p>
            <a:pPr marL="0" indent="0">
              <a:lnSpc>
                <a:spcPts val="2692"/>
              </a:lnSpc>
              <a:buNone/>
            </a:pPr>
            <a:r>
              <a:rPr lang="en-US" sz="1682" kern="0" spc="-34" dirty="0">
                <a:solidFill>
                  <a:srgbClr val="272525"/>
                </a:solidFill>
                <a:latin typeface="Source Sans Pro" pitchFamily="34" charset="0"/>
                <a:ea typeface="Source Sans Pro" pitchFamily="34" charset="-122"/>
                <a:cs typeface="Source Sans Pro" pitchFamily="34" charset="-120"/>
              </a:rPr>
              <a:t>Interactive weather maps help you visualize the current conditions and forecast across the globe.</a:t>
            </a:r>
            <a:endParaRPr lang="en-US" sz="168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4562" y="2743081"/>
            <a:ext cx="4877157" cy="2743438"/>
          </a:xfrm>
          <a:prstGeom prst="rect">
            <a:avLst/>
          </a:prstGeom>
        </p:spPr>
      </p:pic>
      <p:sp>
        <p:nvSpPr>
          <p:cNvPr id="6" name="Text 1"/>
          <p:cNvSpPr/>
          <p:nvPr/>
        </p:nvSpPr>
        <p:spPr>
          <a:xfrm>
            <a:off x="6339364" y="671989"/>
            <a:ext cx="5734764" cy="716875"/>
          </a:xfrm>
          <a:prstGeom prst="rect">
            <a:avLst/>
          </a:prstGeom>
          <a:noFill/>
          <a:ln/>
        </p:spPr>
        <p:txBody>
          <a:bodyPr wrap="none" rtlCol="0" anchor="t"/>
          <a:lstStyle/>
          <a:p>
            <a:pPr marL="0" indent="0">
              <a:lnSpc>
                <a:spcPts val="5644"/>
              </a:lnSpc>
              <a:buNone/>
            </a:pPr>
            <a:r>
              <a:rPr lang="en-US" sz="4516" b="1" kern="0" spc="-90" dirty="0">
                <a:solidFill>
                  <a:srgbClr val="D73AD7"/>
                </a:solidFill>
                <a:latin typeface="Source Serif Pro" pitchFamily="34" charset="0"/>
                <a:ea typeface="Source Serif Pro" pitchFamily="34" charset="-122"/>
                <a:cs typeface="Source Serif Pro" pitchFamily="34" charset="-120"/>
              </a:rPr>
              <a:t>Accurate Forecasting</a:t>
            </a:r>
            <a:endParaRPr lang="en-US" sz="4516" dirty="0"/>
          </a:p>
        </p:txBody>
      </p:sp>
      <p:sp>
        <p:nvSpPr>
          <p:cNvPr id="7" name="Shape 2"/>
          <p:cNvSpPr/>
          <p:nvPr/>
        </p:nvSpPr>
        <p:spPr>
          <a:xfrm>
            <a:off x="6430744" y="2028468"/>
            <a:ext cx="548283" cy="548283"/>
          </a:xfrm>
          <a:prstGeom prst="roundRect">
            <a:avLst>
              <a:gd name="adj" fmla="val 18670"/>
            </a:avLst>
          </a:prstGeom>
          <a:solidFill>
            <a:srgbClr val="F4D4F7"/>
          </a:solidFill>
          <a:ln w="7620">
            <a:solidFill>
              <a:srgbClr val="DABADD"/>
            </a:solidFill>
            <a:prstDash val="solid"/>
          </a:ln>
        </p:spPr>
      </p:sp>
      <p:sp>
        <p:nvSpPr>
          <p:cNvPr id="8" name="Text 3"/>
          <p:cNvSpPr/>
          <p:nvPr/>
        </p:nvSpPr>
        <p:spPr>
          <a:xfrm>
            <a:off x="6618863" y="2130504"/>
            <a:ext cx="172045" cy="344091"/>
          </a:xfrm>
          <a:prstGeom prst="rect">
            <a:avLst/>
          </a:prstGeom>
          <a:noFill/>
          <a:ln/>
        </p:spPr>
        <p:txBody>
          <a:bodyPr wrap="none" rtlCol="0" anchor="t"/>
          <a:lstStyle/>
          <a:p>
            <a:pPr marL="0" indent="0" algn="ctr">
              <a:lnSpc>
                <a:spcPts val="2709"/>
              </a:lnSpc>
              <a:buNone/>
            </a:pPr>
            <a:r>
              <a:rPr lang="en-US" sz="2709" b="1" kern="0" spc="-54" dirty="0">
                <a:solidFill>
                  <a:srgbClr val="272525"/>
                </a:solidFill>
                <a:latin typeface="Source Serif Pro" pitchFamily="34" charset="0"/>
                <a:ea typeface="Source Serif Pro" pitchFamily="34" charset="-122"/>
                <a:cs typeface="Source Serif Pro" pitchFamily="34" charset="-120"/>
              </a:rPr>
              <a:t>1</a:t>
            </a:r>
            <a:endParaRPr lang="en-US" sz="2709" dirty="0"/>
          </a:p>
        </p:txBody>
      </p:sp>
      <p:sp>
        <p:nvSpPr>
          <p:cNvPr id="9" name="Text 4"/>
          <p:cNvSpPr/>
          <p:nvPr/>
        </p:nvSpPr>
        <p:spPr>
          <a:xfrm>
            <a:off x="8045291" y="1998107"/>
            <a:ext cx="2867382" cy="358378"/>
          </a:xfrm>
          <a:prstGeom prst="rect">
            <a:avLst/>
          </a:prstGeom>
          <a:noFill/>
          <a:ln/>
        </p:spPr>
        <p:txBody>
          <a:bodyPr wrap="none" rtlCol="0" anchor="t"/>
          <a:lstStyle/>
          <a:p>
            <a:pPr marL="0" indent="0" algn="l">
              <a:lnSpc>
                <a:spcPts val="2822"/>
              </a:lnSpc>
              <a:buNone/>
            </a:pPr>
            <a:r>
              <a:rPr lang="en-US" sz="2258" b="1" kern="0" spc="-45" dirty="0">
                <a:solidFill>
                  <a:srgbClr val="272525"/>
                </a:solidFill>
                <a:latin typeface="Source Serif Pro" pitchFamily="34" charset="0"/>
                <a:ea typeface="Source Serif Pro" pitchFamily="34" charset="-122"/>
                <a:cs typeface="Source Serif Pro" pitchFamily="34" charset="-120"/>
              </a:rPr>
              <a:t>Data Collection</a:t>
            </a:r>
            <a:endParaRPr lang="en-US" sz="2258" dirty="0"/>
          </a:p>
        </p:txBody>
      </p:sp>
      <p:sp>
        <p:nvSpPr>
          <p:cNvPr id="10" name="Text 5"/>
          <p:cNvSpPr/>
          <p:nvPr/>
        </p:nvSpPr>
        <p:spPr>
          <a:xfrm>
            <a:off x="8045291" y="2502694"/>
            <a:ext cx="5732145" cy="779859"/>
          </a:xfrm>
          <a:prstGeom prst="rect">
            <a:avLst/>
          </a:prstGeom>
          <a:noFill/>
          <a:ln/>
        </p:spPr>
        <p:txBody>
          <a:bodyPr wrap="square" rtlCol="0" anchor="t"/>
          <a:lstStyle/>
          <a:p>
            <a:pPr marL="0" indent="0" algn="l">
              <a:lnSpc>
                <a:spcPts val="3071"/>
              </a:lnSpc>
              <a:buNone/>
            </a:pPr>
            <a:r>
              <a:rPr lang="en-US" sz="1919" kern="0" spc="-38" dirty="0">
                <a:solidFill>
                  <a:srgbClr val="272525"/>
                </a:solidFill>
                <a:latin typeface="Source Sans Pro" pitchFamily="34" charset="0"/>
                <a:ea typeface="Source Sans Pro" pitchFamily="34" charset="-122"/>
                <a:cs typeface="Source Sans Pro" pitchFamily="34" charset="-120"/>
              </a:rPr>
              <a:t>Our advanced weather sensors and satellite technology continuously gather data on atmospheric conditions.</a:t>
            </a:r>
            <a:endParaRPr lang="en-US" sz="1919" dirty="0"/>
          </a:p>
        </p:txBody>
      </p:sp>
      <p:sp>
        <p:nvSpPr>
          <p:cNvPr id="11" name="Shape 6"/>
          <p:cNvSpPr/>
          <p:nvPr/>
        </p:nvSpPr>
        <p:spPr>
          <a:xfrm>
            <a:off x="6430744" y="4044077"/>
            <a:ext cx="548283" cy="548283"/>
          </a:xfrm>
          <a:prstGeom prst="roundRect">
            <a:avLst>
              <a:gd name="adj" fmla="val 18670"/>
            </a:avLst>
          </a:prstGeom>
          <a:solidFill>
            <a:srgbClr val="F4D4F7"/>
          </a:solidFill>
          <a:ln w="7620">
            <a:solidFill>
              <a:srgbClr val="DABADD"/>
            </a:solidFill>
            <a:prstDash val="solid"/>
          </a:ln>
        </p:spPr>
      </p:sp>
      <p:sp>
        <p:nvSpPr>
          <p:cNvPr id="12" name="Text 7"/>
          <p:cNvSpPr/>
          <p:nvPr/>
        </p:nvSpPr>
        <p:spPr>
          <a:xfrm>
            <a:off x="6618863" y="4146113"/>
            <a:ext cx="172045" cy="344091"/>
          </a:xfrm>
          <a:prstGeom prst="rect">
            <a:avLst/>
          </a:prstGeom>
          <a:noFill/>
          <a:ln/>
        </p:spPr>
        <p:txBody>
          <a:bodyPr wrap="none" rtlCol="0" anchor="t"/>
          <a:lstStyle/>
          <a:p>
            <a:pPr marL="0" indent="0" algn="ctr">
              <a:lnSpc>
                <a:spcPts val="2709"/>
              </a:lnSpc>
              <a:buNone/>
            </a:pPr>
            <a:r>
              <a:rPr lang="en-US" sz="2709" b="1" kern="0" spc="-54" dirty="0">
                <a:solidFill>
                  <a:srgbClr val="272525"/>
                </a:solidFill>
                <a:latin typeface="Source Serif Pro" pitchFamily="34" charset="0"/>
                <a:ea typeface="Source Serif Pro" pitchFamily="34" charset="-122"/>
                <a:cs typeface="Source Serif Pro" pitchFamily="34" charset="-120"/>
              </a:rPr>
              <a:t>2</a:t>
            </a:r>
            <a:endParaRPr lang="en-US" sz="2709" dirty="0"/>
          </a:p>
        </p:txBody>
      </p:sp>
      <p:sp>
        <p:nvSpPr>
          <p:cNvPr id="13" name="Text 8"/>
          <p:cNvSpPr/>
          <p:nvPr/>
        </p:nvSpPr>
        <p:spPr>
          <a:xfrm>
            <a:off x="8045291" y="4013716"/>
            <a:ext cx="2867382" cy="358378"/>
          </a:xfrm>
          <a:prstGeom prst="rect">
            <a:avLst/>
          </a:prstGeom>
          <a:noFill/>
          <a:ln/>
        </p:spPr>
        <p:txBody>
          <a:bodyPr wrap="none" rtlCol="0" anchor="t"/>
          <a:lstStyle/>
          <a:p>
            <a:pPr marL="0" indent="0" algn="l">
              <a:lnSpc>
                <a:spcPts val="2822"/>
              </a:lnSpc>
              <a:buNone/>
            </a:pPr>
            <a:r>
              <a:rPr lang="en-US" sz="2258" b="1" kern="0" spc="-45" dirty="0">
                <a:solidFill>
                  <a:srgbClr val="272525"/>
                </a:solidFill>
                <a:latin typeface="Source Serif Pro" pitchFamily="34" charset="0"/>
                <a:ea typeface="Source Serif Pro" pitchFamily="34" charset="-122"/>
                <a:cs typeface="Source Serif Pro" pitchFamily="34" charset="-120"/>
              </a:rPr>
              <a:t>Predictive Analytics</a:t>
            </a:r>
            <a:endParaRPr lang="en-US" sz="2258" dirty="0"/>
          </a:p>
        </p:txBody>
      </p:sp>
      <p:sp>
        <p:nvSpPr>
          <p:cNvPr id="14" name="Text 9"/>
          <p:cNvSpPr/>
          <p:nvPr/>
        </p:nvSpPr>
        <p:spPr>
          <a:xfrm>
            <a:off x="8045291" y="4518303"/>
            <a:ext cx="5732145" cy="779859"/>
          </a:xfrm>
          <a:prstGeom prst="rect">
            <a:avLst/>
          </a:prstGeom>
          <a:noFill/>
          <a:ln/>
        </p:spPr>
        <p:txBody>
          <a:bodyPr wrap="square" rtlCol="0" anchor="t"/>
          <a:lstStyle/>
          <a:p>
            <a:pPr marL="0" indent="0" algn="l">
              <a:lnSpc>
                <a:spcPts val="3071"/>
              </a:lnSpc>
              <a:buNone/>
            </a:pPr>
            <a:r>
              <a:rPr lang="en-US" sz="1919" kern="0" spc="-38" dirty="0">
                <a:solidFill>
                  <a:srgbClr val="272525"/>
                </a:solidFill>
                <a:latin typeface="Source Sans Pro" pitchFamily="34" charset="0"/>
                <a:ea typeface="Source Sans Pro" pitchFamily="34" charset="-122"/>
                <a:cs typeface="Source Sans Pro" pitchFamily="34" charset="-120"/>
              </a:rPr>
              <a:t>Sophisticated algorithms analyze the data to generate accurate weather forecasts for the days ahead.</a:t>
            </a:r>
            <a:endParaRPr lang="en-US" sz="1919" dirty="0"/>
          </a:p>
        </p:txBody>
      </p:sp>
      <p:sp>
        <p:nvSpPr>
          <p:cNvPr id="15" name="Shape 10"/>
          <p:cNvSpPr/>
          <p:nvPr/>
        </p:nvSpPr>
        <p:spPr>
          <a:xfrm>
            <a:off x="6430744" y="6059686"/>
            <a:ext cx="548283" cy="548283"/>
          </a:xfrm>
          <a:prstGeom prst="roundRect">
            <a:avLst>
              <a:gd name="adj" fmla="val 18670"/>
            </a:avLst>
          </a:prstGeom>
          <a:solidFill>
            <a:srgbClr val="F4D4F7"/>
          </a:solidFill>
          <a:ln w="7620">
            <a:solidFill>
              <a:srgbClr val="DABADD"/>
            </a:solidFill>
            <a:prstDash val="solid"/>
          </a:ln>
        </p:spPr>
      </p:sp>
      <p:sp>
        <p:nvSpPr>
          <p:cNvPr id="16" name="Text 11"/>
          <p:cNvSpPr/>
          <p:nvPr/>
        </p:nvSpPr>
        <p:spPr>
          <a:xfrm>
            <a:off x="6618863" y="6161723"/>
            <a:ext cx="172045" cy="344091"/>
          </a:xfrm>
          <a:prstGeom prst="rect">
            <a:avLst/>
          </a:prstGeom>
          <a:noFill/>
          <a:ln/>
        </p:spPr>
        <p:txBody>
          <a:bodyPr wrap="none" rtlCol="0" anchor="t"/>
          <a:lstStyle/>
          <a:p>
            <a:pPr marL="0" indent="0" algn="ctr">
              <a:lnSpc>
                <a:spcPts val="2709"/>
              </a:lnSpc>
              <a:buNone/>
            </a:pPr>
            <a:r>
              <a:rPr lang="en-US" sz="2709" b="1" kern="0" spc="-54" dirty="0">
                <a:solidFill>
                  <a:srgbClr val="272525"/>
                </a:solidFill>
                <a:latin typeface="Source Serif Pro" pitchFamily="34" charset="0"/>
                <a:ea typeface="Source Serif Pro" pitchFamily="34" charset="-122"/>
                <a:cs typeface="Source Serif Pro" pitchFamily="34" charset="-120"/>
              </a:rPr>
              <a:t>3</a:t>
            </a:r>
            <a:endParaRPr lang="en-US" sz="2709" dirty="0"/>
          </a:p>
        </p:txBody>
      </p:sp>
      <p:sp>
        <p:nvSpPr>
          <p:cNvPr id="17" name="Text 12"/>
          <p:cNvSpPr/>
          <p:nvPr/>
        </p:nvSpPr>
        <p:spPr>
          <a:xfrm>
            <a:off x="8045291" y="6029325"/>
            <a:ext cx="2867382" cy="358378"/>
          </a:xfrm>
          <a:prstGeom prst="rect">
            <a:avLst/>
          </a:prstGeom>
          <a:noFill/>
          <a:ln/>
        </p:spPr>
        <p:txBody>
          <a:bodyPr wrap="none" rtlCol="0" anchor="t"/>
          <a:lstStyle/>
          <a:p>
            <a:pPr marL="0" indent="0" algn="l">
              <a:lnSpc>
                <a:spcPts val="2822"/>
              </a:lnSpc>
              <a:buNone/>
            </a:pPr>
            <a:r>
              <a:rPr lang="en-US" sz="2258" b="1" kern="0" spc="-45" dirty="0">
                <a:solidFill>
                  <a:srgbClr val="272525"/>
                </a:solidFill>
                <a:latin typeface="Source Serif Pro" pitchFamily="34" charset="0"/>
                <a:ea typeface="Source Serif Pro" pitchFamily="34" charset="-122"/>
                <a:cs typeface="Source Serif Pro" pitchFamily="34" charset="-120"/>
              </a:rPr>
              <a:t>Rapid Updates</a:t>
            </a:r>
            <a:endParaRPr lang="en-US" sz="2258" dirty="0"/>
          </a:p>
        </p:txBody>
      </p:sp>
      <p:sp>
        <p:nvSpPr>
          <p:cNvPr id="18" name="Text 13"/>
          <p:cNvSpPr/>
          <p:nvPr/>
        </p:nvSpPr>
        <p:spPr>
          <a:xfrm>
            <a:off x="8045291" y="6533912"/>
            <a:ext cx="5732145" cy="779859"/>
          </a:xfrm>
          <a:prstGeom prst="rect">
            <a:avLst/>
          </a:prstGeom>
          <a:noFill/>
          <a:ln/>
        </p:spPr>
        <p:txBody>
          <a:bodyPr wrap="square" rtlCol="0" anchor="t"/>
          <a:lstStyle/>
          <a:p>
            <a:pPr marL="0" indent="0" algn="l">
              <a:lnSpc>
                <a:spcPts val="3071"/>
              </a:lnSpc>
              <a:buNone/>
            </a:pPr>
            <a:r>
              <a:rPr lang="en-US" sz="1919" kern="0" spc="-38" dirty="0">
                <a:solidFill>
                  <a:srgbClr val="272525"/>
                </a:solidFill>
                <a:latin typeface="Source Sans Pro" pitchFamily="34" charset="0"/>
                <a:ea typeface="Source Sans Pro" pitchFamily="34" charset="-122"/>
                <a:cs typeface="Source Sans Pro" pitchFamily="34" charset="-120"/>
              </a:rPr>
              <a:t>The app is updated in real-time, so you always have the latest information on the weather.</a:t>
            </a:r>
            <a:endParaRPr lang="en-US" sz="191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564356" y="241935"/>
            <a:ext cx="4357568" cy="7745730"/>
          </a:xfrm>
          <a:prstGeom prst="rect">
            <a:avLst/>
          </a:prstGeom>
        </p:spPr>
      </p:pic>
      <p:sp>
        <p:nvSpPr>
          <p:cNvPr id="6" name="Text 1"/>
          <p:cNvSpPr/>
          <p:nvPr/>
        </p:nvSpPr>
        <p:spPr>
          <a:xfrm>
            <a:off x="6164104" y="704136"/>
            <a:ext cx="4556165" cy="569476"/>
          </a:xfrm>
          <a:prstGeom prst="rect">
            <a:avLst/>
          </a:prstGeom>
          <a:noFill/>
          <a:ln/>
        </p:spPr>
        <p:txBody>
          <a:bodyPr wrap="none" rtlCol="0" anchor="t"/>
          <a:lstStyle/>
          <a:p>
            <a:pPr marL="0" indent="0">
              <a:lnSpc>
                <a:spcPts val="4484"/>
              </a:lnSpc>
              <a:buNone/>
            </a:pPr>
            <a:r>
              <a:rPr lang="en-US" sz="3588" b="1" kern="0" spc="-72" dirty="0">
                <a:solidFill>
                  <a:srgbClr val="D73AD7"/>
                </a:solidFill>
                <a:latin typeface="Source Serif Pro" pitchFamily="34" charset="0"/>
                <a:ea typeface="Source Serif Pro" pitchFamily="34" charset="-122"/>
                <a:cs typeface="Source Serif Pro" pitchFamily="34" charset="-120"/>
              </a:rPr>
              <a:t>Real-Time Alerts</a:t>
            </a:r>
            <a:endParaRPr lang="en-US" sz="3588" dirty="0"/>
          </a:p>
        </p:txBody>
      </p:sp>
      <p:sp>
        <p:nvSpPr>
          <p:cNvPr id="7" name="Shape 2"/>
          <p:cNvSpPr/>
          <p:nvPr/>
        </p:nvSpPr>
        <p:spPr>
          <a:xfrm>
            <a:off x="6164104" y="1564005"/>
            <a:ext cx="7788593" cy="1422559"/>
          </a:xfrm>
          <a:prstGeom prst="roundRect">
            <a:avLst>
              <a:gd name="adj" fmla="val 5717"/>
            </a:avLst>
          </a:prstGeom>
          <a:solidFill>
            <a:srgbClr val="F4D4F7"/>
          </a:solidFill>
          <a:ln w="7620">
            <a:solidFill>
              <a:srgbClr val="DABADD"/>
            </a:solidFill>
            <a:prstDash val="solid"/>
          </a:ln>
        </p:spPr>
      </p:sp>
      <p:sp>
        <p:nvSpPr>
          <p:cNvPr id="8" name="Text 3"/>
          <p:cNvSpPr/>
          <p:nvPr/>
        </p:nvSpPr>
        <p:spPr>
          <a:xfrm>
            <a:off x="6365319" y="1765221"/>
            <a:ext cx="2529126" cy="284678"/>
          </a:xfrm>
          <a:prstGeom prst="rect">
            <a:avLst/>
          </a:prstGeom>
          <a:noFill/>
          <a:ln/>
        </p:spPr>
        <p:txBody>
          <a:bodyPr wrap="none" rtlCol="0" anchor="t"/>
          <a:lstStyle/>
          <a:p>
            <a:pPr marL="0" indent="0">
              <a:lnSpc>
                <a:spcPts val="2242"/>
              </a:lnSpc>
              <a:buNone/>
            </a:pPr>
            <a:r>
              <a:rPr lang="en-US" sz="1794" b="1" kern="0" spc="-36" dirty="0">
                <a:solidFill>
                  <a:srgbClr val="272525"/>
                </a:solidFill>
                <a:latin typeface="Source Serif Pro" pitchFamily="34" charset="0"/>
                <a:ea typeface="Source Serif Pro" pitchFamily="34" charset="-122"/>
                <a:cs typeface="Source Serif Pro" pitchFamily="34" charset="-120"/>
              </a:rPr>
              <a:t>Severe Weather Warnings</a:t>
            </a:r>
            <a:endParaRPr lang="en-US" sz="1794" dirty="0"/>
          </a:p>
        </p:txBody>
      </p:sp>
      <p:sp>
        <p:nvSpPr>
          <p:cNvPr id="9" name="Text 4"/>
          <p:cNvSpPr/>
          <p:nvPr/>
        </p:nvSpPr>
        <p:spPr>
          <a:xfrm>
            <a:off x="6365319" y="2165985"/>
            <a:ext cx="7386161" cy="619363"/>
          </a:xfrm>
          <a:prstGeom prst="rect">
            <a:avLst/>
          </a:prstGeom>
          <a:noFill/>
          <a:ln/>
        </p:spPr>
        <p:txBody>
          <a:bodyPr wrap="square" rtlCol="0" anchor="t"/>
          <a:lstStyle/>
          <a:p>
            <a:pPr marL="0" indent="0">
              <a:lnSpc>
                <a:spcPts val="2440"/>
              </a:lnSpc>
              <a:buNone/>
            </a:pPr>
            <a:r>
              <a:rPr lang="en-US" sz="1525" kern="0" spc="-30" dirty="0">
                <a:solidFill>
                  <a:srgbClr val="272525"/>
                </a:solidFill>
                <a:latin typeface="Source Sans Pro" pitchFamily="34" charset="0"/>
                <a:ea typeface="Source Sans Pro" pitchFamily="34" charset="-122"/>
                <a:cs typeface="Source Sans Pro" pitchFamily="34" charset="-120"/>
              </a:rPr>
              <a:t>Receive immediate alerts for severe storms, extreme temperatures, and other hazardous conditions.</a:t>
            </a:r>
            <a:endParaRPr lang="en-US" sz="1525" dirty="0"/>
          </a:p>
        </p:txBody>
      </p:sp>
      <p:sp>
        <p:nvSpPr>
          <p:cNvPr id="10" name="Shape 5"/>
          <p:cNvSpPr/>
          <p:nvPr/>
        </p:nvSpPr>
        <p:spPr>
          <a:xfrm>
            <a:off x="6164104" y="3180159"/>
            <a:ext cx="7788593" cy="1422559"/>
          </a:xfrm>
          <a:prstGeom prst="roundRect">
            <a:avLst>
              <a:gd name="adj" fmla="val 5717"/>
            </a:avLst>
          </a:prstGeom>
          <a:solidFill>
            <a:srgbClr val="F4D4F7"/>
          </a:solidFill>
          <a:ln w="7620">
            <a:solidFill>
              <a:srgbClr val="DABADD"/>
            </a:solidFill>
            <a:prstDash val="solid"/>
          </a:ln>
        </p:spPr>
      </p:sp>
      <p:sp>
        <p:nvSpPr>
          <p:cNvPr id="11" name="Text 6"/>
          <p:cNvSpPr/>
          <p:nvPr/>
        </p:nvSpPr>
        <p:spPr>
          <a:xfrm>
            <a:off x="6365319" y="3381375"/>
            <a:ext cx="2278023" cy="284678"/>
          </a:xfrm>
          <a:prstGeom prst="rect">
            <a:avLst/>
          </a:prstGeom>
          <a:noFill/>
          <a:ln/>
        </p:spPr>
        <p:txBody>
          <a:bodyPr wrap="none" rtlCol="0" anchor="t"/>
          <a:lstStyle/>
          <a:p>
            <a:pPr marL="0" indent="0">
              <a:lnSpc>
                <a:spcPts val="2242"/>
              </a:lnSpc>
              <a:buNone/>
            </a:pPr>
            <a:r>
              <a:rPr lang="en-US" sz="1794" b="1" kern="0" spc="-36" dirty="0">
                <a:solidFill>
                  <a:srgbClr val="272525"/>
                </a:solidFill>
                <a:latin typeface="Source Serif Pro" pitchFamily="34" charset="0"/>
                <a:ea typeface="Source Serif Pro" pitchFamily="34" charset="-122"/>
                <a:cs typeface="Source Serif Pro" pitchFamily="34" charset="-120"/>
              </a:rPr>
              <a:t>Personalized Settings</a:t>
            </a:r>
            <a:endParaRPr lang="en-US" sz="1794" dirty="0"/>
          </a:p>
        </p:txBody>
      </p:sp>
      <p:sp>
        <p:nvSpPr>
          <p:cNvPr id="12" name="Text 7"/>
          <p:cNvSpPr/>
          <p:nvPr/>
        </p:nvSpPr>
        <p:spPr>
          <a:xfrm>
            <a:off x="6365319" y="3782139"/>
            <a:ext cx="7386161" cy="619363"/>
          </a:xfrm>
          <a:prstGeom prst="rect">
            <a:avLst/>
          </a:prstGeom>
          <a:noFill/>
          <a:ln/>
        </p:spPr>
        <p:txBody>
          <a:bodyPr wrap="square" rtlCol="0" anchor="t"/>
          <a:lstStyle/>
          <a:p>
            <a:pPr marL="0" indent="0">
              <a:lnSpc>
                <a:spcPts val="2440"/>
              </a:lnSpc>
              <a:buNone/>
            </a:pPr>
            <a:r>
              <a:rPr lang="en-US" sz="1525" kern="0" spc="-30" dirty="0">
                <a:solidFill>
                  <a:srgbClr val="272525"/>
                </a:solidFill>
                <a:latin typeface="Source Sans Pro" pitchFamily="34" charset="0"/>
                <a:ea typeface="Source Sans Pro" pitchFamily="34" charset="-122"/>
                <a:cs typeface="Source Sans Pro" pitchFamily="34" charset="-120"/>
              </a:rPr>
              <a:t>Customize your alert preferences to ensure you're notified about the weather events that matter most to you.</a:t>
            </a:r>
            <a:endParaRPr lang="en-US" sz="1525" dirty="0"/>
          </a:p>
        </p:txBody>
      </p:sp>
      <p:sp>
        <p:nvSpPr>
          <p:cNvPr id="13" name="Shape 8"/>
          <p:cNvSpPr/>
          <p:nvPr/>
        </p:nvSpPr>
        <p:spPr>
          <a:xfrm>
            <a:off x="6164104" y="4796314"/>
            <a:ext cx="7788593" cy="1112877"/>
          </a:xfrm>
          <a:prstGeom prst="roundRect">
            <a:avLst>
              <a:gd name="adj" fmla="val 7308"/>
            </a:avLst>
          </a:prstGeom>
          <a:solidFill>
            <a:srgbClr val="F4D4F7"/>
          </a:solidFill>
          <a:ln w="7620">
            <a:solidFill>
              <a:srgbClr val="DABADD"/>
            </a:solidFill>
            <a:prstDash val="solid"/>
          </a:ln>
        </p:spPr>
      </p:sp>
      <p:sp>
        <p:nvSpPr>
          <p:cNvPr id="14" name="Text 9"/>
          <p:cNvSpPr/>
          <p:nvPr/>
        </p:nvSpPr>
        <p:spPr>
          <a:xfrm>
            <a:off x="6365319" y="4997529"/>
            <a:ext cx="2701885" cy="284678"/>
          </a:xfrm>
          <a:prstGeom prst="rect">
            <a:avLst/>
          </a:prstGeom>
          <a:noFill/>
          <a:ln/>
        </p:spPr>
        <p:txBody>
          <a:bodyPr wrap="none" rtlCol="0" anchor="t"/>
          <a:lstStyle/>
          <a:p>
            <a:pPr marL="0" indent="0">
              <a:lnSpc>
                <a:spcPts val="2242"/>
              </a:lnSpc>
              <a:buNone/>
            </a:pPr>
            <a:r>
              <a:rPr lang="en-US" sz="1794" b="1" kern="0" spc="-36" dirty="0">
                <a:solidFill>
                  <a:srgbClr val="272525"/>
                </a:solidFill>
                <a:latin typeface="Source Serif Pro" pitchFamily="34" charset="0"/>
                <a:ea typeface="Source Serif Pro" pitchFamily="34" charset="-122"/>
                <a:cs typeface="Source Serif Pro" pitchFamily="34" charset="-120"/>
              </a:rPr>
              <a:t>Location-Based Monitoring</a:t>
            </a:r>
            <a:endParaRPr lang="en-US" sz="1794" dirty="0"/>
          </a:p>
        </p:txBody>
      </p:sp>
      <p:sp>
        <p:nvSpPr>
          <p:cNvPr id="15" name="Text 10"/>
          <p:cNvSpPr/>
          <p:nvPr/>
        </p:nvSpPr>
        <p:spPr>
          <a:xfrm>
            <a:off x="6365319" y="5398294"/>
            <a:ext cx="7386161" cy="309682"/>
          </a:xfrm>
          <a:prstGeom prst="rect">
            <a:avLst/>
          </a:prstGeom>
          <a:noFill/>
          <a:ln/>
        </p:spPr>
        <p:txBody>
          <a:bodyPr wrap="none" rtlCol="0" anchor="t"/>
          <a:lstStyle/>
          <a:p>
            <a:pPr marL="0" indent="0">
              <a:lnSpc>
                <a:spcPts val="2440"/>
              </a:lnSpc>
              <a:buNone/>
            </a:pPr>
            <a:r>
              <a:rPr lang="en-US" sz="1525" kern="0" spc="-30" dirty="0">
                <a:solidFill>
                  <a:srgbClr val="272525"/>
                </a:solidFill>
                <a:latin typeface="Source Sans Pro" pitchFamily="34" charset="0"/>
                <a:ea typeface="Source Sans Pro" pitchFamily="34" charset="-122"/>
                <a:cs typeface="Source Sans Pro" pitchFamily="34" charset="-120"/>
              </a:rPr>
              <a:t>The app tracks your location and provides alerts specific to the areas you care about.</a:t>
            </a:r>
            <a:endParaRPr lang="en-US" sz="1525" dirty="0"/>
          </a:p>
        </p:txBody>
      </p:sp>
      <p:sp>
        <p:nvSpPr>
          <p:cNvPr id="16" name="Shape 11"/>
          <p:cNvSpPr/>
          <p:nvPr/>
        </p:nvSpPr>
        <p:spPr>
          <a:xfrm>
            <a:off x="6164104" y="6102787"/>
            <a:ext cx="7788593" cy="1422559"/>
          </a:xfrm>
          <a:prstGeom prst="roundRect">
            <a:avLst>
              <a:gd name="adj" fmla="val 5717"/>
            </a:avLst>
          </a:prstGeom>
          <a:solidFill>
            <a:srgbClr val="F4D4F7"/>
          </a:solidFill>
          <a:ln w="7620">
            <a:solidFill>
              <a:srgbClr val="DABADD"/>
            </a:solidFill>
            <a:prstDash val="solid"/>
          </a:ln>
        </p:spPr>
      </p:sp>
      <p:sp>
        <p:nvSpPr>
          <p:cNvPr id="17" name="Text 12"/>
          <p:cNvSpPr/>
          <p:nvPr/>
        </p:nvSpPr>
        <p:spPr>
          <a:xfrm>
            <a:off x="6365319" y="6304002"/>
            <a:ext cx="2756535" cy="284678"/>
          </a:xfrm>
          <a:prstGeom prst="rect">
            <a:avLst/>
          </a:prstGeom>
          <a:noFill/>
          <a:ln/>
        </p:spPr>
        <p:txBody>
          <a:bodyPr wrap="none" rtlCol="0" anchor="t"/>
          <a:lstStyle/>
          <a:p>
            <a:pPr marL="0" indent="0">
              <a:lnSpc>
                <a:spcPts val="2242"/>
              </a:lnSpc>
              <a:buNone/>
            </a:pPr>
            <a:r>
              <a:rPr lang="en-US" sz="1794" b="1" kern="0" spc="-36" dirty="0">
                <a:solidFill>
                  <a:srgbClr val="272525"/>
                </a:solidFill>
                <a:latin typeface="Source Serif Pro" pitchFamily="34" charset="0"/>
                <a:ea typeface="Source Serif Pro" pitchFamily="34" charset="-122"/>
                <a:cs typeface="Source Serif Pro" pitchFamily="34" charset="-120"/>
              </a:rPr>
              <a:t>Multi-Channel Notifications</a:t>
            </a:r>
            <a:endParaRPr lang="en-US" sz="1794" dirty="0"/>
          </a:p>
        </p:txBody>
      </p:sp>
      <p:sp>
        <p:nvSpPr>
          <p:cNvPr id="18" name="Text 13"/>
          <p:cNvSpPr/>
          <p:nvPr/>
        </p:nvSpPr>
        <p:spPr>
          <a:xfrm>
            <a:off x="6365319" y="6704767"/>
            <a:ext cx="7386161" cy="619363"/>
          </a:xfrm>
          <a:prstGeom prst="rect">
            <a:avLst/>
          </a:prstGeom>
          <a:noFill/>
          <a:ln/>
        </p:spPr>
        <p:txBody>
          <a:bodyPr wrap="square" rtlCol="0" anchor="t"/>
          <a:lstStyle/>
          <a:p>
            <a:pPr marL="0" indent="0">
              <a:lnSpc>
                <a:spcPts val="2440"/>
              </a:lnSpc>
              <a:buNone/>
            </a:pPr>
            <a:r>
              <a:rPr lang="en-US" sz="1525" kern="0" spc="-30" dirty="0">
                <a:solidFill>
                  <a:srgbClr val="272525"/>
                </a:solidFill>
                <a:latin typeface="Source Sans Pro" pitchFamily="34" charset="0"/>
                <a:ea typeface="Source Sans Pro" pitchFamily="34" charset="-122"/>
                <a:cs typeface="Source Sans Pro" pitchFamily="34" charset="-120"/>
              </a:rPr>
              <a:t>Get alerts through push notifications, email, and other channels to stay informed no matter where you are.</a:t>
            </a:r>
            <a:endParaRPr lang="en-US" sz="15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271230"/>
            <a:ext cx="5899666"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User-Friendly Interface</a:t>
            </a:r>
            <a:endParaRPr lang="en-US" sz="4574" dirty="0"/>
          </a:p>
        </p:txBody>
      </p:sp>
      <p:pic>
        <p:nvPicPr>
          <p:cNvPr id="5" name="Image 1" descr="preencoded.png"/>
          <p:cNvPicPr>
            <a:picLocks noChangeAspect="1"/>
          </p:cNvPicPr>
          <p:nvPr/>
        </p:nvPicPr>
        <p:blipFill>
          <a:blip r:embed="rId4"/>
          <a:stretch>
            <a:fillRect/>
          </a:stretch>
        </p:blipFill>
        <p:spPr>
          <a:xfrm>
            <a:off x="968693" y="2491026"/>
            <a:ext cx="3984069" cy="2462332"/>
          </a:xfrm>
          <a:prstGeom prst="rect">
            <a:avLst/>
          </a:prstGeom>
        </p:spPr>
      </p:pic>
      <p:sp>
        <p:nvSpPr>
          <p:cNvPr id="6" name="Text 2"/>
          <p:cNvSpPr/>
          <p:nvPr/>
        </p:nvSpPr>
        <p:spPr>
          <a:xfrm>
            <a:off x="968693" y="5261967"/>
            <a:ext cx="290453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At-a-Glance Overview</a:t>
            </a:r>
            <a:endParaRPr lang="en-US" sz="2287" dirty="0"/>
          </a:p>
        </p:txBody>
      </p:sp>
      <p:sp>
        <p:nvSpPr>
          <p:cNvPr id="7" name="Text 3"/>
          <p:cNvSpPr/>
          <p:nvPr/>
        </p:nvSpPr>
        <p:spPr>
          <a:xfrm>
            <a:off x="968693" y="5773222"/>
            <a:ext cx="3984069"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main dashboard displays the current weather conditions and forecast for your location.</a:t>
            </a:r>
            <a:endParaRPr lang="en-US" sz="1944" dirty="0"/>
          </a:p>
        </p:txBody>
      </p:sp>
      <p:pic>
        <p:nvPicPr>
          <p:cNvPr id="8" name="Image 2" descr="preencoded.png"/>
          <p:cNvPicPr>
            <a:picLocks noChangeAspect="1"/>
          </p:cNvPicPr>
          <p:nvPr/>
        </p:nvPicPr>
        <p:blipFill>
          <a:blip r:embed="rId5"/>
          <a:stretch>
            <a:fillRect/>
          </a:stretch>
        </p:blipFill>
        <p:spPr>
          <a:xfrm>
            <a:off x="5323046" y="2491026"/>
            <a:ext cx="3984069" cy="2462332"/>
          </a:xfrm>
          <a:prstGeom prst="rect">
            <a:avLst/>
          </a:prstGeom>
        </p:spPr>
      </p:pic>
      <p:sp>
        <p:nvSpPr>
          <p:cNvPr id="9" name="Text 4"/>
          <p:cNvSpPr/>
          <p:nvPr/>
        </p:nvSpPr>
        <p:spPr>
          <a:xfrm>
            <a:off x="5323046" y="5261967"/>
            <a:ext cx="290453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Detailed Forecasts</a:t>
            </a:r>
            <a:endParaRPr lang="en-US" sz="2287" dirty="0"/>
          </a:p>
        </p:txBody>
      </p:sp>
      <p:sp>
        <p:nvSpPr>
          <p:cNvPr id="10" name="Text 5"/>
          <p:cNvSpPr/>
          <p:nvPr/>
        </p:nvSpPr>
        <p:spPr>
          <a:xfrm>
            <a:off x="5323046" y="5773222"/>
            <a:ext cx="3984069" cy="790099"/>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Easily access hourly and daily forecasts to plan your day or week ahead.</a:t>
            </a:r>
            <a:endParaRPr lang="en-US" sz="1944" dirty="0"/>
          </a:p>
        </p:txBody>
      </p:sp>
      <p:pic>
        <p:nvPicPr>
          <p:cNvPr id="11" name="Image 3" descr="preencoded.png"/>
          <p:cNvPicPr>
            <a:picLocks noChangeAspect="1"/>
          </p:cNvPicPr>
          <p:nvPr/>
        </p:nvPicPr>
        <p:blipFill>
          <a:blip r:embed="rId6"/>
          <a:stretch>
            <a:fillRect/>
          </a:stretch>
        </p:blipFill>
        <p:spPr>
          <a:xfrm>
            <a:off x="9677400" y="2491026"/>
            <a:ext cx="3984188" cy="2462332"/>
          </a:xfrm>
          <a:prstGeom prst="rect">
            <a:avLst/>
          </a:prstGeom>
        </p:spPr>
      </p:pic>
      <p:sp>
        <p:nvSpPr>
          <p:cNvPr id="12" name="Text 6"/>
          <p:cNvSpPr/>
          <p:nvPr/>
        </p:nvSpPr>
        <p:spPr>
          <a:xfrm>
            <a:off x="9677400" y="5261967"/>
            <a:ext cx="290453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Customizable Settings</a:t>
            </a:r>
            <a:endParaRPr lang="en-US" sz="2287" dirty="0"/>
          </a:p>
        </p:txBody>
      </p:sp>
      <p:sp>
        <p:nvSpPr>
          <p:cNvPr id="13" name="Text 7"/>
          <p:cNvSpPr/>
          <p:nvPr/>
        </p:nvSpPr>
        <p:spPr>
          <a:xfrm>
            <a:off x="9677400" y="5773222"/>
            <a:ext cx="3984188"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Personalize the app to show the information that's most relevant to you and your needs.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0791"/>
          </a:xfrm>
          <a:prstGeom prst="rect">
            <a:avLst/>
          </a:prstGeom>
        </p:spPr>
      </p:pic>
      <p:pic>
        <p:nvPicPr>
          <p:cNvPr id="5" name="Image 2" descr="preencoded.png"/>
          <p:cNvPicPr>
            <a:picLocks noChangeAspect="1"/>
          </p:cNvPicPr>
          <p:nvPr/>
        </p:nvPicPr>
        <p:blipFill>
          <a:blip r:embed="rId5"/>
          <a:stretch>
            <a:fillRect/>
          </a:stretch>
        </p:blipFill>
        <p:spPr>
          <a:xfrm>
            <a:off x="10036135" y="305395"/>
            <a:ext cx="3702010" cy="7620000"/>
          </a:xfrm>
          <a:prstGeom prst="rect">
            <a:avLst/>
          </a:prstGeom>
        </p:spPr>
      </p:pic>
      <p:sp>
        <p:nvSpPr>
          <p:cNvPr id="6" name="Text 1"/>
          <p:cNvSpPr/>
          <p:nvPr/>
        </p:nvSpPr>
        <p:spPr>
          <a:xfrm>
            <a:off x="855345" y="671989"/>
            <a:ext cx="5750481" cy="718780"/>
          </a:xfrm>
          <a:prstGeom prst="rect">
            <a:avLst/>
          </a:prstGeom>
          <a:noFill/>
          <a:ln/>
        </p:spPr>
        <p:txBody>
          <a:bodyPr wrap="none" rtlCol="0" anchor="t"/>
          <a:lstStyle/>
          <a:p>
            <a:pPr marL="0" indent="0">
              <a:lnSpc>
                <a:spcPts val="5660"/>
              </a:lnSpc>
              <a:buNone/>
            </a:pPr>
            <a:r>
              <a:rPr lang="en-US" sz="4528" b="1" kern="0" spc="-91" dirty="0">
                <a:solidFill>
                  <a:srgbClr val="D73AD7"/>
                </a:solidFill>
                <a:latin typeface="Source Serif Pro" pitchFamily="34" charset="0"/>
                <a:ea typeface="Source Serif Pro" pitchFamily="34" charset="-122"/>
                <a:cs typeface="Source Serif Pro" pitchFamily="34" charset="-120"/>
              </a:rPr>
              <a:t>Customization Options</a:t>
            </a:r>
            <a:endParaRPr lang="en-US" sz="4528" dirty="0"/>
          </a:p>
        </p:txBody>
      </p:sp>
      <p:pic>
        <p:nvPicPr>
          <p:cNvPr id="7" name="Image 3" descr="preencoded.png"/>
          <p:cNvPicPr>
            <a:picLocks noChangeAspect="1"/>
          </p:cNvPicPr>
          <p:nvPr/>
        </p:nvPicPr>
        <p:blipFill>
          <a:blip r:embed="rId6"/>
          <a:stretch>
            <a:fillRect/>
          </a:stretch>
        </p:blipFill>
        <p:spPr>
          <a:xfrm>
            <a:off x="855345" y="1757363"/>
            <a:ext cx="610910" cy="610910"/>
          </a:xfrm>
          <a:prstGeom prst="rect">
            <a:avLst/>
          </a:prstGeom>
        </p:spPr>
      </p:pic>
      <p:sp>
        <p:nvSpPr>
          <p:cNvPr id="8" name="Text 2"/>
          <p:cNvSpPr/>
          <p:nvPr/>
        </p:nvSpPr>
        <p:spPr>
          <a:xfrm>
            <a:off x="855345" y="2612588"/>
            <a:ext cx="2875240" cy="359331"/>
          </a:xfrm>
          <a:prstGeom prst="rect">
            <a:avLst/>
          </a:prstGeom>
          <a:noFill/>
          <a:ln/>
        </p:spPr>
        <p:txBody>
          <a:bodyPr wrap="none" rtlCol="0" anchor="t"/>
          <a:lstStyle/>
          <a:p>
            <a:pPr marL="0" indent="0" algn="l">
              <a:lnSpc>
                <a:spcPts val="2830"/>
              </a:lnSpc>
              <a:buNone/>
            </a:pPr>
            <a:r>
              <a:rPr lang="en-US" sz="2264" b="1" kern="0" spc="-45" dirty="0">
                <a:solidFill>
                  <a:srgbClr val="272525"/>
                </a:solidFill>
                <a:latin typeface="Source Serif Pro" pitchFamily="34" charset="0"/>
                <a:ea typeface="Source Serif Pro" pitchFamily="34" charset="-122"/>
                <a:cs typeface="Source Serif Pro" pitchFamily="34" charset="-120"/>
              </a:rPr>
              <a:t>Location Settings</a:t>
            </a:r>
            <a:endParaRPr lang="en-US" sz="2264" dirty="0"/>
          </a:p>
        </p:txBody>
      </p:sp>
      <p:sp>
        <p:nvSpPr>
          <p:cNvPr id="9" name="Text 3"/>
          <p:cNvSpPr/>
          <p:nvPr/>
        </p:nvSpPr>
        <p:spPr>
          <a:xfrm>
            <a:off x="855345" y="3118485"/>
            <a:ext cx="3533299" cy="782003"/>
          </a:xfrm>
          <a:prstGeom prst="rect">
            <a:avLst/>
          </a:prstGeom>
          <a:noFill/>
          <a:ln/>
        </p:spPr>
        <p:txBody>
          <a:bodyPr wrap="square" rtlCol="0" anchor="t"/>
          <a:lstStyle/>
          <a:p>
            <a:pPr marL="0" indent="0" algn="l">
              <a:lnSpc>
                <a:spcPts val="3079"/>
              </a:lnSpc>
              <a:buNone/>
            </a:pPr>
            <a:r>
              <a:rPr lang="en-US" sz="1924" kern="0" spc="-38" dirty="0">
                <a:solidFill>
                  <a:srgbClr val="272525"/>
                </a:solidFill>
                <a:latin typeface="Source Sans Pro" pitchFamily="34" charset="0"/>
                <a:ea typeface="Source Sans Pro" pitchFamily="34" charset="-122"/>
                <a:cs typeface="Source Sans Pro" pitchFamily="34" charset="-120"/>
              </a:rPr>
              <a:t>Easily add, remove, and manage the locations you want to track.</a:t>
            </a:r>
            <a:endParaRPr lang="en-US" sz="1924" dirty="0"/>
          </a:p>
        </p:txBody>
      </p:sp>
      <p:pic>
        <p:nvPicPr>
          <p:cNvPr id="10" name="Image 4" descr="preencoded.png"/>
          <p:cNvPicPr>
            <a:picLocks noChangeAspect="1"/>
          </p:cNvPicPr>
          <p:nvPr/>
        </p:nvPicPr>
        <p:blipFill>
          <a:blip r:embed="rId7"/>
          <a:stretch>
            <a:fillRect/>
          </a:stretch>
        </p:blipFill>
        <p:spPr>
          <a:xfrm>
            <a:off x="4755237" y="1757363"/>
            <a:ext cx="610910" cy="610910"/>
          </a:xfrm>
          <a:prstGeom prst="rect">
            <a:avLst/>
          </a:prstGeom>
        </p:spPr>
      </p:pic>
      <p:sp>
        <p:nvSpPr>
          <p:cNvPr id="11" name="Text 4"/>
          <p:cNvSpPr/>
          <p:nvPr/>
        </p:nvSpPr>
        <p:spPr>
          <a:xfrm>
            <a:off x="4755237" y="2612588"/>
            <a:ext cx="2875240" cy="359331"/>
          </a:xfrm>
          <a:prstGeom prst="rect">
            <a:avLst/>
          </a:prstGeom>
          <a:noFill/>
          <a:ln/>
        </p:spPr>
        <p:txBody>
          <a:bodyPr wrap="none" rtlCol="0" anchor="t"/>
          <a:lstStyle/>
          <a:p>
            <a:pPr marL="0" indent="0" algn="l">
              <a:lnSpc>
                <a:spcPts val="2830"/>
              </a:lnSpc>
              <a:buNone/>
            </a:pPr>
            <a:r>
              <a:rPr lang="en-US" sz="2264" b="1" kern="0" spc="-45" dirty="0">
                <a:solidFill>
                  <a:srgbClr val="272525"/>
                </a:solidFill>
                <a:latin typeface="Source Serif Pro" pitchFamily="34" charset="0"/>
                <a:ea typeface="Source Serif Pro" pitchFamily="34" charset="-122"/>
                <a:cs typeface="Source Serif Pro" pitchFamily="34" charset="-120"/>
              </a:rPr>
              <a:t>Temperature Units</a:t>
            </a:r>
            <a:endParaRPr lang="en-US" sz="2264" dirty="0"/>
          </a:p>
        </p:txBody>
      </p:sp>
      <p:sp>
        <p:nvSpPr>
          <p:cNvPr id="12" name="Text 5"/>
          <p:cNvSpPr/>
          <p:nvPr/>
        </p:nvSpPr>
        <p:spPr>
          <a:xfrm>
            <a:off x="4755237" y="3118485"/>
            <a:ext cx="3533418" cy="1173004"/>
          </a:xfrm>
          <a:prstGeom prst="rect">
            <a:avLst/>
          </a:prstGeom>
          <a:noFill/>
          <a:ln/>
        </p:spPr>
        <p:txBody>
          <a:bodyPr wrap="square" rtlCol="0" anchor="t"/>
          <a:lstStyle/>
          <a:p>
            <a:pPr marL="0" indent="0" algn="l">
              <a:lnSpc>
                <a:spcPts val="3079"/>
              </a:lnSpc>
              <a:buNone/>
            </a:pPr>
            <a:r>
              <a:rPr lang="en-US" sz="1924" kern="0" spc="-38" dirty="0">
                <a:solidFill>
                  <a:srgbClr val="272525"/>
                </a:solidFill>
                <a:latin typeface="Source Sans Pro" pitchFamily="34" charset="0"/>
                <a:ea typeface="Source Sans Pro" pitchFamily="34" charset="-122"/>
                <a:cs typeface="Source Sans Pro" pitchFamily="34" charset="-120"/>
              </a:rPr>
              <a:t>Choose between Celsius, Fahrenheit, or Kelvin to display the units you prefer.</a:t>
            </a:r>
            <a:endParaRPr lang="en-US" sz="1924" dirty="0"/>
          </a:p>
        </p:txBody>
      </p:sp>
      <p:pic>
        <p:nvPicPr>
          <p:cNvPr id="13" name="Image 5" descr="preencoded.png"/>
          <p:cNvPicPr>
            <a:picLocks noChangeAspect="1"/>
          </p:cNvPicPr>
          <p:nvPr/>
        </p:nvPicPr>
        <p:blipFill>
          <a:blip r:embed="rId8"/>
          <a:stretch>
            <a:fillRect/>
          </a:stretch>
        </p:blipFill>
        <p:spPr>
          <a:xfrm>
            <a:off x="855345" y="5024676"/>
            <a:ext cx="610910" cy="610910"/>
          </a:xfrm>
          <a:prstGeom prst="rect">
            <a:avLst/>
          </a:prstGeom>
        </p:spPr>
      </p:pic>
      <p:sp>
        <p:nvSpPr>
          <p:cNvPr id="14" name="Text 6"/>
          <p:cNvSpPr/>
          <p:nvPr/>
        </p:nvSpPr>
        <p:spPr>
          <a:xfrm>
            <a:off x="855345" y="5879902"/>
            <a:ext cx="2875240" cy="359331"/>
          </a:xfrm>
          <a:prstGeom prst="rect">
            <a:avLst/>
          </a:prstGeom>
          <a:noFill/>
          <a:ln/>
        </p:spPr>
        <p:txBody>
          <a:bodyPr wrap="none" rtlCol="0" anchor="t"/>
          <a:lstStyle/>
          <a:p>
            <a:pPr marL="0" indent="0" algn="l">
              <a:lnSpc>
                <a:spcPts val="2830"/>
              </a:lnSpc>
              <a:buNone/>
            </a:pPr>
            <a:r>
              <a:rPr lang="en-US" sz="2264" b="1" kern="0" spc="-45" dirty="0">
                <a:solidFill>
                  <a:srgbClr val="272525"/>
                </a:solidFill>
                <a:latin typeface="Source Serif Pro" pitchFamily="34" charset="0"/>
                <a:ea typeface="Source Serif Pro" pitchFamily="34" charset="-122"/>
                <a:cs typeface="Source Serif Pro" pitchFamily="34" charset="-120"/>
              </a:rPr>
              <a:t>Alert Preferences</a:t>
            </a:r>
            <a:endParaRPr lang="en-US" sz="2264" dirty="0"/>
          </a:p>
        </p:txBody>
      </p:sp>
      <p:sp>
        <p:nvSpPr>
          <p:cNvPr id="15" name="Text 7"/>
          <p:cNvSpPr/>
          <p:nvPr/>
        </p:nvSpPr>
        <p:spPr>
          <a:xfrm>
            <a:off x="855345" y="6385798"/>
            <a:ext cx="3533299" cy="782003"/>
          </a:xfrm>
          <a:prstGeom prst="rect">
            <a:avLst/>
          </a:prstGeom>
          <a:noFill/>
          <a:ln/>
        </p:spPr>
        <p:txBody>
          <a:bodyPr wrap="square" rtlCol="0" anchor="t"/>
          <a:lstStyle/>
          <a:p>
            <a:pPr marL="0" indent="0" algn="l">
              <a:lnSpc>
                <a:spcPts val="3079"/>
              </a:lnSpc>
              <a:buNone/>
            </a:pPr>
            <a:r>
              <a:rPr lang="en-US" sz="1924" kern="0" spc="-38" dirty="0">
                <a:solidFill>
                  <a:srgbClr val="272525"/>
                </a:solidFill>
                <a:latin typeface="Source Sans Pro" pitchFamily="34" charset="0"/>
                <a:ea typeface="Source Sans Pro" pitchFamily="34" charset="-122"/>
                <a:cs typeface="Source Sans Pro" pitchFamily="34" charset="-120"/>
              </a:rPr>
              <a:t>Customize the types of alerts and notifications you receive.</a:t>
            </a:r>
            <a:endParaRPr lang="en-US" sz="1924" dirty="0"/>
          </a:p>
        </p:txBody>
      </p:sp>
      <p:pic>
        <p:nvPicPr>
          <p:cNvPr id="16" name="Image 6" descr="preencoded.png"/>
          <p:cNvPicPr>
            <a:picLocks noChangeAspect="1"/>
          </p:cNvPicPr>
          <p:nvPr/>
        </p:nvPicPr>
        <p:blipFill>
          <a:blip r:embed="rId9"/>
          <a:stretch>
            <a:fillRect/>
          </a:stretch>
        </p:blipFill>
        <p:spPr>
          <a:xfrm>
            <a:off x="4755237" y="5024676"/>
            <a:ext cx="610910" cy="610910"/>
          </a:xfrm>
          <a:prstGeom prst="rect">
            <a:avLst/>
          </a:prstGeom>
        </p:spPr>
      </p:pic>
      <p:sp>
        <p:nvSpPr>
          <p:cNvPr id="17" name="Text 8"/>
          <p:cNvSpPr/>
          <p:nvPr/>
        </p:nvSpPr>
        <p:spPr>
          <a:xfrm>
            <a:off x="4755237" y="5879902"/>
            <a:ext cx="2875240" cy="359331"/>
          </a:xfrm>
          <a:prstGeom prst="rect">
            <a:avLst/>
          </a:prstGeom>
          <a:noFill/>
          <a:ln/>
        </p:spPr>
        <p:txBody>
          <a:bodyPr wrap="none" rtlCol="0" anchor="t"/>
          <a:lstStyle/>
          <a:p>
            <a:pPr marL="0" indent="0" algn="l">
              <a:lnSpc>
                <a:spcPts val="2830"/>
              </a:lnSpc>
              <a:buNone/>
            </a:pPr>
            <a:r>
              <a:rPr lang="en-US" sz="2264" b="1" kern="0" spc="-45" dirty="0">
                <a:solidFill>
                  <a:srgbClr val="272525"/>
                </a:solidFill>
                <a:latin typeface="Source Serif Pro" pitchFamily="34" charset="0"/>
                <a:ea typeface="Source Serif Pro" pitchFamily="34" charset="-122"/>
                <a:cs typeface="Source Serif Pro" pitchFamily="34" charset="-120"/>
              </a:rPr>
              <a:t>Appearance Settings</a:t>
            </a:r>
            <a:endParaRPr lang="en-US" sz="2264" dirty="0"/>
          </a:p>
        </p:txBody>
      </p:sp>
      <p:sp>
        <p:nvSpPr>
          <p:cNvPr id="18" name="Text 9"/>
          <p:cNvSpPr/>
          <p:nvPr/>
        </p:nvSpPr>
        <p:spPr>
          <a:xfrm>
            <a:off x="4755237" y="6385798"/>
            <a:ext cx="3533418" cy="1173004"/>
          </a:xfrm>
          <a:prstGeom prst="rect">
            <a:avLst/>
          </a:prstGeom>
          <a:noFill/>
          <a:ln/>
        </p:spPr>
        <p:txBody>
          <a:bodyPr wrap="square" rtlCol="0" anchor="t"/>
          <a:lstStyle/>
          <a:p>
            <a:pPr marL="0" indent="0" algn="l">
              <a:lnSpc>
                <a:spcPts val="3079"/>
              </a:lnSpc>
              <a:buNone/>
            </a:pPr>
            <a:r>
              <a:rPr lang="en-US" sz="1924" kern="0" spc="-38" dirty="0">
                <a:solidFill>
                  <a:srgbClr val="272525"/>
                </a:solidFill>
                <a:latin typeface="Source Sans Pro" pitchFamily="34" charset="0"/>
                <a:ea typeface="Source Sans Pro" pitchFamily="34" charset="-122"/>
                <a:cs typeface="Source Sans Pro" pitchFamily="34" charset="-120"/>
              </a:rPr>
              <a:t>Adjust the app's theme, colors, and font preferences to match your style.</a:t>
            </a:r>
            <a:endParaRPr lang="en-US" sz="192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87147" y="308610"/>
            <a:ext cx="3511987" cy="7612380"/>
          </a:xfrm>
          <a:prstGeom prst="rect">
            <a:avLst/>
          </a:prstGeom>
        </p:spPr>
      </p:pic>
      <p:sp>
        <p:nvSpPr>
          <p:cNvPr id="6" name="Text 1"/>
          <p:cNvSpPr/>
          <p:nvPr/>
        </p:nvSpPr>
        <p:spPr>
          <a:xfrm>
            <a:off x="6350437" y="1167646"/>
            <a:ext cx="5809059"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Pricing and Plans</a:t>
            </a:r>
            <a:endParaRPr lang="en-US" sz="4574" dirty="0"/>
          </a:p>
        </p:txBody>
      </p:sp>
      <p:sp>
        <p:nvSpPr>
          <p:cNvPr id="7" name="Shape 2"/>
          <p:cNvSpPr/>
          <p:nvPr/>
        </p:nvSpPr>
        <p:spPr>
          <a:xfrm>
            <a:off x="6350437" y="2263973"/>
            <a:ext cx="7415927" cy="3730228"/>
          </a:xfrm>
          <a:prstGeom prst="roundRect">
            <a:avLst>
              <a:gd name="adj" fmla="val 2780"/>
            </a:avLst>
          </a:prstGeom>
          <a:noFill/>
          <a:ln w="15240">
            <a:solidFill>
              <a:srgbClr val="000000">
                <a:alpha val="8000"/>
              </a:srgbClr>
            </a:solidFill>
            <a:prstDash val="solid"/>
          </a:ln>
        </p:spPr>
      </p:sp>
      <p:sp>
        <p:nvSpPr>
          <p:cNvPr id="8" name="Shape 3"/>
          <p:cNvSpPr/>
          <p:nvPr/>
        </p:nvSpPr>
        <p:spPr>
          <a:xfrm>
            <a:off x="6365677" y="2279213"/>
            <a:ext cx="7385447" cy="1101566"/>
          </a:xfrm>
          <a:prstGeom prst="rect">
            <a:avLst/>
          </a:prstGeom>
          <a:solidFill>
            <a:srgbClr val="FFFFFF">
              <a:alpha val="4000"/>
            </a:srgbClr>
          </a:solidFill>
          <a:ln/>
        </p:spPr>
      </p:sp>
      <p:sp>
        <p:nvSpPr>
          <p:cNvPr id="9" name="Text 4"/>
          <p:cNvSpPr/>
          <p:nvPr/>
        </p:nvSpPr>
        <p:spPr>
          <a:xfrm>
            <a:off x="6612493" y="2434947"/>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Free</a:t>
            </a:r>
            <a:endParaRPr lang="en-US" sz="1944" dirty="0"/>
          </a:p>
        </p:txBody>
      </p:sp>
      <p:sp>
        <p:nvSpPr>
          <p:cNvPr id="10" name="Text 5"/>
          <p:cNvSpPr/>
          <p:nvPr/>
        </p:nvSpPr>
        <p:spPr>
          <a:xfrm>
            <a:off x="10309027" y="2434947"/>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Basic weather information, limited location tracking</a:t>
            </a:r>
            <a:endParaRPr lang="en-US" sz="1944" dirty="0"/>
          </a:p>
        </p:txBody>
      </p:sp>
      <p:sp>
        <p:nvSpPr>
          <p:cNvPr id="11" name="Shape 6"/>
          <p:cNvSpPr/>
          <p:nvPr/>
        </p:nvSpPr>
        <p:spPr>
          <a:xfrm>
            <a:off x="6365677" y="3380780"/>
            <a:ext cx="7385447" cy="1496616"/>
          </a:xfrm>
          <a:prstGeom prst="rect">
            <a:avLst/>
          </a:prstGeom>
          <a:solidFill>
            <a:srgbClr val="000000">
              <a:alpha val="4000"/>
            </a:srgbClr>
          </a:solidFill>
          <a:ln/>
        </p:spPr>
      </p:sp>
      <p:sp>
        <p:nvSpPr>
          <p:cNvPr id="12" name="Text 7"/>
          <p:cNvSpPr/>
          <p:nvPr/>
        </p:nvSpPr>
        <p:spPr>
          <a:xfrm>
            <a:off x="6612493" y="3536513"/>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Premium</a:t>
            </a:r>
            <a:endParaRPr lang="en-US" sz="1944" dirty="0"/>
          </a:p>
        </p:txBody>
      </p:sp>
      <p:sp>
        <p:nvSpPr>
          <p:cNvPr id="13" name="Text 8"/>
          <p:cNvSpPr/>
          <p:nvPr/>
        </p:nvSpPr>
        <p:spPr>
          <a:xfrm>
            <a:off x="10309027" y="3536513"/>
            <a:ext cx="3195280"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Detailed forecasts, severe weather alerts, unlimited locations</a:t>
            </a:r>
            <a:endParaRPr lang="en-US" sz="1944" dirty="0"/>
          </a:p>
        </p:txBody>
      </p:sp>
      <p:sp>
        <p:nvSpPr>
          <p:cNvPr id="14" name="Shape 9"/>
          <p:cNvSpPr/>
          <p:nvPr/>
        </p:nvSpPr>
        <p:spPr>
          <a:xfrm>
            <a:off x="6365677" y="4877395"/>
            <a:ext cx="7385447" cy="1101566"/>
          </a:xfrm>
          <a:prstGeom prst="rect">
            <a:avLst/>
          </a:prstGeom>
          <a:solidFill>
            <a:srgbClr val="FFFFFF">
              <a:alpha val="4000"/>
            </a:srgbClr>
          </a:solidFill>
          <a:ln/>
        </p:spPr>
      </p:sp>
      <p:sp>
        <p:nvSpPr>
          <p:cNvPr id="15" name="Text 10"/>
          <p:cNvSpPr/>
          <p:nvPr/>
        </p:nvSpPr>
        <p:spPr>
          <a:xfrm>
            <a:off x="6612493" y="5033129"/>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Enterprise</a:t>
            </a:r>
            <a:endParaRPr lang="en-US" sz="1944" dirty="0"/>
          </a:p>
        </p:txBody>
      </p:sp>
      <p:sp>
        <p:nvSpPr>
          <p:cNvPr id="16" name="Text 11"/>
          <p:cNvSpPr/>
          <p:nvPr/>
        </p:nvSpPr>
        <p:spPr>
          <a:xfrm>
            <a:off x="10309027" y="5033129"/>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Custom branding, API access, advanced analytics</a:t>
            </a:r>
            <a:endParaRPr lang="en-US" sz="1944" dirty="0"/>
          </a:p>
        </p:txBody>
      </p:sp>
      <p:sp>
        <p:nvSpPr>
          <p:cNvPr id="17" name="Text 12"/>
          <p:cNvSpPr/>
          <p:nvPr/>
        </p:nvSpPr>
        <p:spPr>
          <a:xfrm>
            <a:off x="6350437" y="6271855"/>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Explore our flexible pricing options to find the plan that best fits your needs and budget.</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934879"/>
            <a:ext cx="5809059" cy="726043"/>
          </a:xfrm>
          <a:prstGeom prst="rect">
            <a:avLst/>
          </a:prstGeom>
          <a:noFill/>
          <a:ln/>
        </p:spPr>
        <p:txBody>
          <a:bodyPr wrap="none" rtlCol="0" anchor="t"/>
          <a:lstStyle/>
          <a:p>
            <a:pPr marL="0" indent="0">
              <a:lnSpc>
                <a:spcPts val="5718"/>
              </a:lnSpc>
              <a:buNone/>
            </a:pPr>
            <a:endParaRPr lang="en-US" sz="4574" dirty="0"/>
          </a:p>
        </p:txBody>
      </p:sp>
      <p:pic>
        <p:nvPicPr>
          <p:cNvPr id="5" name="Image 1" descr="preencoded.png"/>
          <p:cNvPicPr>
            <a:picLocks noChangeAspect="1"/>
          </p:cNvPicPr>
          <p:nvPr/>
        </p:nvPicPr>
        <p:blipFill>
          <a:blip r:embed="rId4"/>
          <a:stretch>
            <a:fillRect/>
          </a:stretch>
        </p:blipFill>
        <p:spPr>
          <a:xfrm>
            <a:off x="968693" y="2154674"/>
            <a:ext cx="3984069" cy="2462332"/>
          </a:xfrm>
          <a:prstGeom prst="rect">
            <a:avLst/>
          </a:prstGeom>
        </p:spPr>
      </p:pic>
      <p:sp>
        <p:nvSpPr>
          <p:cNvPr id="6" name="Text 2"/>
          <p:cNvSpPr/>
          <p:nvPr/>
        </p:nvSpPr>
        <p:spPr>
          <a:xfrm>
            <a:off x="968693" y="4925616"/>
            <a:ext cx="3744635"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Comprehensive Weather Data</a:t>
            </a:r>
            <a:endParaRPr lang="en-US" sz="2287" dirty="0"/>
          </a:p>
        </p:txBody>
      </p:sp>
      <p:sp>
        <p:nvSpPr>
          <p:cNvPr id="7" name="Text 3"/>
          <p:cNvSpPr/>
          <p:nvPr/>
        </p:nvSpPr>
        <p:spPr>
          <a:xfrm>
            <a:off x="968693" y="5436870"/>
            <a:ext cx="3984069"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Our weather detection app provides accurate, real-time information to keep you informed and prepared.</a:t>
            </a:r>
            <a:endParaRPr lang="en-US" sz="1944" dirty="0"/>
          </a:p>
        </p:txBody>
      </p:sp>
      <p:pic>
        <p:nvPicPr>
          <p:cNvPr id="8" name="Image 2" descr="preencoded.png"/>
          <p:cNvPicPr>
            <a:picLocks noChangeAspect="1"/>
          </p:cNvPicPr>
          <p:nvPr/>
        </p:nvPicPr>
        <p:blipFill>
          <a:blip r:embed="rId5"/>
          <a:stretch>
            <a:fillRect/>
          </a:stretch>
        </p:blipFill>
        <p:spPr>
          <a:xfrm>
            <a:off x="5323046" y="2154674"/>
            <a:ext cx="3984069" cy="2462332"/>
          </a:xfrm>
          <a:prstGeom prst="rect">
            <a:avLst/>
          </a:prstGeom>
        </p:spPr>
      </p:pic>
      <p:sp>
        <p:nvSpPr>
          <p:cNvPr id="9" name="Text 4"/>
          <p:cNvSpPr/>
          <p:nvPr/>
        </p:nvSpPr>
        <p:spPr>
          <a:xfrm>
            <a:off x="5323046" y="4925616"/>
            <a:ext cx="3753683"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Personalized User Experience</a:t>
            </a:r>
            <a:endParaRPr lang="en-US" sz="2287" dirty="0"/>
          </a:p>
        </p:txBody>
      </p:sp>
      <p:sp>
        <p:nvSpPr>
          <p:cNvPr id="10" name="Text 5"/>
          <p:cNvSpPr/>
          <p:nvPr/>
        </p:nvSpPr>
        <p:spPr>
          <a:xfrm>
            <a:off x="5323046" y="5436870"/>
            <a:ext cx="3984069"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Customize the app to your preferences and receive alerts tailored to your specific needs.</a:t>
            </a:r>
            <a:endParaRPr lang="en-US" sz="1944" dirty="0"/>
          </a:p>
        </p:txBody>
      </p:sp>
      <p:pic>
        <p:nvPicPr>
          <p:cNvPr id="11" name="Image 3" descr="preencoded.png"/>
          <p:cNvPicPr>
            <a:picLocks noChangeAspect="1"/>
          </p:cNvPicPr>
          <p:nvPr/>
        </p:nvPicPr>
        <p:blipFill>
          <a:blip r:embed="rId6"/>
          <a:stretch>
            <a:fillRect/>
          </a:stretch>
        </p:blipFill>
        <p:spPr>
          <a:xfrm>
            <a:off x="9677400" y="2154674"/>
            <a:ext cx="3984188" cy="2462332"/>
          </a:xfrm>
          <a:prstGeom prst="rect">
            <a:avLst/>
          </a:prstGeom>
        </p:spPr>
      </p:pic>
      <p:sp>
        <p:nvSpPr>
          <p:cNvPr id="12" name="Text 6"/>
          <p:cNvSpPr/>
          <p:nvPr/>
        </p:nvSpPr>
        <p:spPr>
          <a:xfrm>
            <a:off x="9677400" y="4925616"/>
            <a:ext cx="2950726"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Reliable and Accessible</a:t>
            </a:r>
            <a:endParaRPr lang="en-US" sz="2287" dirty="0"/>
          </a:p>
        </p:txBody>
      </p:sp>
      <p:sp>
        <p:nvSpPr>
          <p:cNvPr id="13" name="Text 7"/>
          <p:cNvSpPr/>
          <p:nvPr/>
        </p:nvSpPr>
        <p:spPr>
          <a:xfrm>
            <a:off x="9677400" y="5436870"/>
            <a:ext cx="3984188"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Stay connected to the latest weather updates anytime, anywhere with our user-friendly mobile app.</a:t>
            </a:r>
            <a:endParaRPr lang="en-US" sz="1944" dirty="0"/>
          </a:p>
        </p:txBody>
      </p:sp>
      <p:sp>
        <p:nvSpPr>
          <p:cNvPr id="14" name="Text 8"/>
          <p:cNvSpPr/>
          <p:nvPr/>
        </p:nvSpPr>
        <p:spPr>
          <a:xfrm>
            <a:off x="968693" y="6899672"/>
            <a:ext cx="12692896"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688</Words>
  <Application>Microsoft Office PowerPoint</Application>
  <PresentationFormat>Custom</PresentationFormat>
  <Paragraphs>100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Shanthi Rani Guttur</cp:lastModifiedBy>
  <cp:revision>2</cp:revision>
  <dcterms:created xsi:type="dcterms:W3CDTF">2024-07-30T03:14:58Z</dcterms:created>
  <dcterms:modified xsi:type="dcterms:W3CDTF">2024-07-30T03:20:12Z</dcterms:modified>
</cp:coreProperties>
</file>